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6" r:id="rId1"/>
  </p:sldMasterIdLst>
  <p:notesMasterIdLst>
    <p:notesMasterId r:id="rId63"/>
  </p:notesMasterIdLst>
  <p:handoutMasterIdLst>
    <p:handoutMasterId r:id="rId64"/>
  </p:handoutMasterIdLst>
  <p:sldIdLst>
    <p:sldId id="305" r:id="rId2"/>
    <p:sldId id="262" r:id="rId3"/>
    <p:sldId id="263" r:id="rId4"/>
    <p:sldId id="324" r:id="rId5"/>
    <p:sldId id="265" r:id="rId6"/>
    <p:sldId id="266" r:id="rId7"/>
    <p:sldId id="267" r:id="rId8"/>
    <p:sldId id="311" r:id="rId9"/>
    <p:sldId id="274" r:id="rId10"/>
    <p:sldId id="306" r:id="rId11"/>
    <p:sldId id="348" r:id="rId12"/>
    <p:sldId id="325" r:id="rId13"/>
    <p:sldId id="326" r:id="rId14"/>
    <p:sldId id="346" r:id="rId15"/>
    <p:sldId id="323" r:id="rId16"/>
    <p:sldId id="349" r:id="rId17"/>
    <p:sldId id="312" r:id="rId18"/>
    <p:sldId id="278" r:id="rId19"/>
    <p:sldId id="279" r:id="rId20"/>
    <p:sldId id="280" r:id="rId21"/>
    <p:sldId id="319" r:id="rId22"/>
    <p:sldId id="282" r:id="rId23"/>
    <p:sldId id="283" r:id="rId24"/>
    <p:sldId id="332" r:id="rId25"/>
    <p:sldId id="331" r:id="rId26"/>
    <p:sldId id="350" r:id="rId27"/>
    <p:sldId id="334" r:id="rId28"/>
    <p:sldId id="313" r:id="rId29"/>
    <p:sldId id="356" r:id="rId30"/>
    <p:sldId id="284" r:id="rId31"/>
    <p:sldId id="318" r:id="rId32"/>
    <p:sldId id="286" r:id="rId33"/>
    <p:sldId id="287" r:id="rId34"/>
    <p:sldId id="353" r:id="rId35"/>
    <p:sldId id="314" r:id="rId36"/>
    <p:sldId id="288" r:id="rId37"/>
    <p:sldId id="289" r:id="rId38"/>
    <p:sldId id="290" r:id="rId39"/>
    <p:sldId id="320" r:id="rId40"/>
    <p:sldId id="292" r:id="rId41"/>
    <p:sldId id="336" r:id="rId42"/>
    <p:sldId id="335" r:id="rId43"/>
    <p:sldId id="315" r:id="rId44"/>
    <p:sldId id="294" r:id="rId45"/>
    <p:sldId id="321" r:id="rId46"/>
    <p:sldId id="296" r:id="rId47"/>
    <p:sldId id="338" r:id="rId48"/>
    <p:sldId id="341" r:id="rId49"/>
    <p:sldId id="298" r:id="rId50"/>
    <p:sldId id="351" r:id="rId51"/>
    <p:sldId id="352" r:id="rId52"/>
    <p:sldId id="316" r:id="rId53"/>
    <p:sldId id="299" r:id="rId54"/>
    <p:sldId id="300" r:id="rId55"/>
    <p:sldId id="301" r:id="rId56"/>
    <p:sldId id="302" r:id="rId57"/>
    <p:sldId id="303" r:id="rId58"/>
    <p:sldId id="304" r:id="rId59"/>
    <p:sldId id="342" r:id="rId60"/>
    <p:sldId id="343" r:id="rId61"/>
    <p:sldId id="357" r:id="rId62"/>
  </p:sldIdLst>
  <p:sldSz cx="9144000" cy="6858000" type="screen4x3"/>
  <p:notesSz cx="6735763" cy="9866313"/>
  <p:defaultTextStyle>
    <a:defPPr>
      <a:defRPr lang="da-DK"/>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947"/>
    <a:srgbClr val="F4F4F4"/>
    <a:srgbClr val="131D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B7674EA1-1ED3-4F77-A800-D7DF6F5E3889}" type="datetimeFigureOut">
              <a:rPr lang="da-DK" smtClean="0"/>
              <a:t>03-04-2018</a:t>
            </a:fld>
            <a:endParaRPr lang="da-DK"/>
          </a:p>
        </p:txBody>
      </p:sp>
      <p:sp>
        <p:nvSpPr>
          <p:cNvPr id="4" name="Pladsholder til sidefod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57D3E78A-24E6-4B89-8C29-01AA61DC2EE6}" type="slidenum">
              <a:rPr lang="da-DK" smtClean="0"/>
              <a:t>‹nr.›</a:t>
            </a:fld>
            <a:endParaRPr lang="da-DK"/>
          </a:p>
        </p:txBody>
      </p:sp>
    </p:spTree>
    <p:extLst>
      <p:ext uri="{BB962C8B-B14F-4D97-AF65-F5344CB8AC3E}">
        <p14:creationId xmlns:p14="http://schemas.microsoft.com/office/powerpoint/2010/main" val="3950523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F2CA9471-5DD3-46B8-BD78-EE3EE50EB99B}" type="datetimeFigureOut">
              <a:rPr lang="da-DK" smtClean="0"/>
              <a:t>03-04-2018</a:t>
            </a:fld>
            <a:endParaRPr lang="da-DK"/>
          </a:p>
        </p:txBody>
      </p:sp>
      <p:sp>
        <p:nvSpPr>
          <p:cNvPr id="4" name="Pladsholder til slidebillede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B7CF75D-D43A-46B5-AA42-CA0B2F60C3CE}" type="slidenum">
              <a:rPr lang="da-DK" smtClean="0"/>
              <a:t>‹nr.›</a:t>
            </a:fld>
            <a:endParaRPr lang="da-DK"/>
          </a:p>
        </p:txBody>
      </p:sp>
    </p:spTree>
    <p:extLst>
      <p:ext uri="{BB962C8B-B14F-4D97-AF65-F5344CB8AC3E}">
        <p14:creationId xmlns:p14="http://schemas.microsoft.com/office/powerpoint/2010/main" val="1784748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B7CF75D-D43A-46B5-AA42-CA0B2F60C3CE}" type="slidenum">
              <a:rPr lang="da-DK" smtClean="0"/>
              <a:t>47</a:t>
            </a:fld>
            <a:endParaRPr lang="da-DK"/>
          </a:p>
        </p:txBody>
      </p:sp>
    </p:spTree>
    <p:extLst>
      <p:ext uri="{BB962C8B-B14F-4D97-AF65-F5344CB8AC3E}">
        <p14:creationId xmlns:p14="http://schemas.microsoft.com/office/powerpoint/2010/main" val="2932679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B7CF75D-D43A-46B5-AA42-CA0B2F60C3CE}" type="slidenum">
              <a:rPr lang="da-DK" smtClean="0"/>
              <a:t>59</a:t>
            </a:fld>
            <a:endParaRPr lang="da-DK"/>
          </a:p>
        </p:txBody>
      </p:sp>
    </p:spTree>
    <p:extLst>
      <p:ext uri="{BB962C8B-B14F-4D97-AF65-F5344CB8AC3E}">
        <p14:creationId xmlns:p14="http://schemas.microsoft.com/office/powerpoint/2010/main" val="367611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B7CF75D-D43A-46B5-AA42-CA0B2F60C3CE}" type="slidenum">
              <a:rPr lang="da-DK" smtClean="0"/>
              <a:t>48</a:t>
            </a:fld>
            <a:endParaRPr lang="da-DK"/>
          </a:p>
        </p:txBody>
      </p:sp>
    </p:spTree>
    <p:extLst>
      <p:ext uri="{BB962C8B-B14F-4D97-AF65-F5344CB8AC3E}">
        <p14:creationId xmlns:p14="http://schemas.microsoft.com/office/powerpoint/2010/main" val="4132304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B7CF75D-D43A-46B5-AA42-CA0B2F60C3CE}" type="slidenum">
              <a:rPr lang="da-DK" smtClean="0"/>
              <a:t>49</a:t>
            </a:fld>
            <a:endParaRPr lang="da-DK"/>
          </a:p>
        </p:txBody>
      </p:sp>
    </p:spTree>
    <p:extLst>
      <p:ext uri="{BB962C8B-B14F-4D97-AF65-F5344CB8AC3E}">
        <p14:creationId xmlns:p14="http://schemas.microsoft.com/office/powerpoint/2010/main" val="16926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B7CF75D-D43A-46B5-AA42-CA0B2F60C3CE}" type="slidenum">
              <a:rPr lang="da-DK" smtClean="0"/>
              <a:t>53</a:t>
            </a:fld>
            <a:endParaRPr lang="da-DK"/>
          </a:p>
        </p:txBody>
      </p:sp>
    </p:spTree>
    <p:extLst>
      <p:ext uri="{BB962C8B-B14F-4D97-AF65-F5344CB8AC3E}">
        <p14:creationId xmlns:p14="http://schemas.microsoft.com/office/powerpoint/2010/main" val="1522821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B7CF75D-D43A-46B5-AA42-CA0B2F60C3CE}" type="slidenum">
              <a:rPr lang="da-DK" smtClean="0"/>
              <a:t>54</a:t>
            </a:fld>
            <a:endParaRPr lang="da-DK"/>
          </a:p>
        </p:txBody>
      </p:sp>
    </p:spTree>
    <p:extLst>
      <p:ext uri="{BB962C8B-B14F-4D97-AF65-F5344CB8AC3E}">
        <p14:creationId xmlns:p14="http://schemas.microsoft.com/office/powerpoint/2010/main" val="57724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B7CF75D-D43A-46B5-AA42-CA0B2F60C3CE}" type="slidenum">
              <a:rPr lang="da-DK" smtClean="0"/>
              <a:t>55</a:t>
            </a:fld>
            <a:endParaRPr lang="da-DK"/>
          </a:p>
        </p:txBody>
      </p:sp>
    </p:spTree>
    <p:extLst>
      <p:ext uri="{BB962C8B-B14F-4D97-AF65-F5344CB8AC3E}">
        <p14:creationId xmlns:p14="http://schemas.microsoft.com/office/powerpoint/2010/main" val="4091642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B7CF75D-D43A-46B5-AA42-CA0B2F60C3CE}" type="slidenum">
              <a:rPr lang="da-DK" smtClean="0"/>
              <a:t>56</a:t>
            </a:fld>
            <a:endParaRPr lang="da-DK"/>
          </a:p>
        </p:txBody>
      </p:sp>
    </p:spTree>
    <p:extLst>
      <p:ext uri="{BB962C8B-B14F-4D97-AF65-F5344CB8AC3E}">
        <p14:creationId xmlns:p14="http://schemas.microsoft.com/office/powerpoint/2010/main" val="1401699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B7CF75D-D43A-46B5-AA42-CA0B2F60C3CE}" type="slidenum">
              <a:rPr lang="da-DK" smtClean="0"/>
              <a:t>57</a:t>
            </a:fld>
            <a:endParaRPr lang="da-DK"/>
          </a:p>
        </p:txBody>
      </p:sp>
    </p:spTree>
    <p:extLst>
      <p:ext uri="{BB962C8B-B14F-4D97-AF65-F5344CB8AC3E}">
        <p14:creationId xmlns:p14="http://schemas.microsoft.com/office/powerpoint/2010/main" val="423582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B7CF75D-D43A-46B5-AA42-CA0B2F60C3CE}" type="slidenum">
              <a:rPr lang="da-DK" smtClean="0"/>
              <a:t>58</a:t>
            </a:fld>
            <a:endParaRPr lang="da-DK"/>
          </a:p>
        </p:txBody>
      </p:sp>
    </p:spTree>
    <p:extLst>
      <p:ext uri="{BB962C8B-B14F-4D97-AF65-F5344CB8AC3E}">
        <p14:creationId xmlns:p14="http://schemas.microsoft.com/office/powerpoint/2010/main" val="3667132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skaureipurth.com"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a-DK" smtClean="0"/>
              <a:t>Klik for at redigere i master</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a-DK" smtClean="0"/>
              <a:t>Klik for at redigere i master</a:t>
            </a:r>
            <a:endParaRPr lang="en-US" dirty="0"/>
          </a:p>
        </p:txBody>
      </p:sp>
      <p:sp>
        <p:nvSpPr>
          <p:cNvPr id="4" name="Date Placeholder 3"/>
          <p:cNvSpPr>
            <a:spLocks noGrp="1"/>
          </p:cNvSpPr>
          <p:nvPr>
            <p:ph type="dt" sz="half" idx="10"/>
          </p:nvPr>
        </p:nvSpPr>
        <p:spPr/>
        <p:txBody>
          <a:bodyPr/>
          <a:lstStyle/>
          <a:p>
            <a:pPr>
              <a:defRPr/>
            </a:pPr>
            <a:fld id="{C70EDA0D-EEF7-C94B-95BF-398B8B21FA3C}" type="datetimeFigureOut">
              <a:rPr lang="da-DK" smtClean="0"/>
              <a:pPr>
                <a:defRPr/>
              </a:pPr>
              <a:t>03-04-2018</a:t>
            </a:fld>
            <a:endParaRPr lang="da-DK"/>
          </a:p>
        </p:txBody>
      </p:sp>
      <p:sp>
        <p:nvSpPr>
          <p:cNvPr id="5" name="Footer Placeholder 4"/>
          <p:cNvSpPr>
            <a:spLocks noGrp="1"/>
          </p:cNvSpPr>
          <p:nvPr>
            <p:ph type="ftr" sz="quarter" idx="11"/>
          </p:nvPr>
        </p:nvSpPr>
        <p:spPr/>
        <p:txBody>
          <a:bodyPr/>
          <a:lstStyle/>
          <a:p>
            <a:pPr>
              <a:defRPr/>
            </a:pPr>
            <a:endParaRPr lang="da-DK"/>
          </a:p>
        </p:txBody>
      </p:sp>
      <p:sp>
        <p:nvSpPr>
          <p:cNvPr id="6" name="Slide Number Placeholder 5"/>
          <p:cNvSpPr>
            <a:spLocks noGrp="1"/>
          </p:cNvSpPr>
          <p:nvPr>
            <p:ph type="sldNum" sz="quarter" idx="12"/>
          </p:nvPr>
        </p:nvSpPr>
        <p:spPr/>
        <p:txBody>
          <a:bodyPr/>
          <a:lstStyle/>
          <a:p>
            <a:pPr>
              <a:defRPr/>
            </a:pPr>
            <a:fld id="{EE63BD61-B20D-8C43-8903-8B42DABB9B63}" type="slidenum">
              <a:rPr lang="da-DK" smtClean="0"/>
              <a:pPr>
                <a:defRPr/>
              </a:pPr>
              <a:t>‹nr.›</a:t>
            </a:fld>
            <a:endParaRPr lang="da-DK"/>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014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pPr>
              <a:defRPr/>
            </a:pPr>
            <a:fld id="{E70ABA3F-88F9-0C4B-BF42-1B68380E4CAD}" type="datetimeFigureOut">
              <a:rPr lang="da-DK" smtClean="0"/>
              <a:pPr>
                <a:defRPr/>
              </a:pPr>
              <a:t>03-04-2018</a:t>
            </a:fld>
            <a:endParaRPr lang="da-DK"/>
          </a:p>
        </p:txBody>
      </p:sp>
      <p:sp>
        <p:nvSpPr>
          <p:cNvPr id="5" name="Footer Placeholder 4"/>
          <p:cNvSpPr>
            <a:spLocks noGrp="1"/>
          </p:cNvSpPr>
          <p:nvPr>
            <p:ph type="ftr" sz="quarter" idx="11"/>
          </p:nvPr>
        </p:nvSpPr>
        <p:spPr/>
        <p:txBody>
          <a:bodyPr/>
          <a:lstStyle/>
          <a:p>
            <a:pPr>
              <a:defRPr/>
            </a:pPr>
            <a:endParaRPr lang="da-DK"/>
          </a:p>
        </p:txBody>
      </p:sp>
      <p:sp>
        <p:nvSpPr>
          <p:cNvPr id="6" name="Slide Number Placeholder 5"/>
          <p:cNvSpPr>
            <a:spLocks noGrp="1"/>
          </p:cNvSpPr>
          <p:nvPr>
            <p:ph type="sldNum" sz="quarter" idx="12"/>
          </p:nvPr>
        </p:nvSpPr>
        <p:spPr/>
        <p:txBody>
          <a:bodyPr/>
          <a:lstStyle/>
          <a:p>
            <a:pPr>
              <a:defRPr/>
            </a:pPr>
            <a:fld id="{F8FC57A4-968F-144A-8CAD-E99776B92F0B}" type="slidenum">
              <a:rPr lang="da-DK" smtClean="0"/>
              <a:pPr>
                <a:defRPr/>
              </a:pPr>
              <a:t>‹nr.›</a:t>
            </a:fld>
            <a:endParaRPr lang="da-DK"/>
          </a:p>
        </p:txBody>
      </p:sp>
    </p:spTree>
    <p:extLst>
      <p:ext uri="{BB962C8B-B14F-4D97-AF65-F5344CB8AC3E}">
        <p14:creationId xmlns:p14="http://schemas.microsoft.com/office/powerpoint/2010/main" val="25148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da-DK" smtClean="0"/>
              <a:t>Klik for at redigere i master</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pPr>
              <a:defRPr/>
            </a:pPr>
            <a:fld id="{9078B960-DD6D-9647-996C-E70F1DFDEB75}" type="datetimeFigureOut">
              <a:rPr lang="da-DK" smtClean="0"/>
              <a:pPr>
                <a:defRPr/>
              </a:pPr>
              <a:t>03-04-2018</a:t>
            </a:fld>
            <a:endParaRPr lang="da-DK"/>
          </a:p>
        </p:txBody>
      </p:sp>
      <p:sp>
        <p:nvSpPr>
          <p:cNvPr id="5" name="Footer Placeholder 4"/>
          <p:cNvSpPr>
            <a:spLocks noGrp="1"/>
          </p:cNvSpPr>
          <p:nvPr>
            <p:ph type="ftr" sz="quarter" idx="11"/>
          </p:nvPr>
        </p:nvSpPr>
        <p:spPr/>
        <p:txBody>
          <a:bodyPr/>
          <a:lstStyle/>
          <a:p>
            <a:pPr>
              <a:defRPr/>
            </a:pPr>
            <a:endParaRPr lang="da-DK"/>
          </a:p>
        </p:txBody>
      </p:sp>
      <p:sp>
        <p:nvSpPr>
          <p:cNvPr id="6" name="Slide Number Placeholder 5"/>
          <p:cNvSpPr>
            <a:spLocks noGrp="1"/>
          </p:cNvSpPr>
          <p:nvPr>
            <p:ph type="sldNum" sz="quarter" idx="12"/>
          </p:nvPr>
        </p:nvSpPr>
        <p:spPr/>
        <p:txBody>
          <a:bodyPr/>
          <a:lstStyle/>
          <a:p>
            <a:pPr>
              <a:defRPr/>
            </a:pPr>
            <a:fld id="{816F049B-AE26-5C42-8EF6-B299523051BA}" type="slidenum">
              <a:rPr lang="da-DK" smtClean="0"/>
              <a:pPr>
                <a:defRPr/>
              </a:pPr>
              <a:t>‹nr.›</a:t>
            </a:fld>
            <a:endParaRPr lang="da-DK"/>
          </a:p>
        </p:txBody>
      </p:sp>
    </p:spTree>
    <p:extLst>
      <p:ext uri="{BB962C8B-B14F-4D97-AF65-F5344CB8AC3E}">
        <p14:creationId xmlns:p14="http://schemas.microsoft.com/office/powerpoint/2010/main" val="1147667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m logo løs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pPr>
              <a:defRPr/>
            </a:pPr>
            <a:fld id="{C079915A-4537-FC49-AF77-C201EF724E6F}" type="datetimeFigureOut">
              <a:rPr lang="da-DK" smtClean="0"/>
              <a:pPr>
                <a:defRPr/>
              </a:pPr>
              <a:t>03-04-2018</a:t>
            </a:fld>
            <a:endParaRPr lang="da-DK"/>
          </a:p>
        </p:txBody>
      </p:sp>
      <p:sp>
        <p:nvSpPr>
          <p:cNvPr id="3" name="Pladsholder til sidefod 2"/>
          <p:cNvSpPr>
            <a:spLocks noGrp="1"/>
          </p:cNvSpPr>
          <p:nvPr>
            <p:ph type="ftr" sz="quarter" idx="11"/>
          </p:nvPr>
        </p:nvSpPr>
        <p:spPr/>
        <p:txBody>
          <a:bodyPr/>
          <a:lstStyle>
            <a:lvl1pPr>
              <a:defRPr/>
            </a:lvl1pPr>
          </a:lstStyle>
          <a:p>
            <a:pPr>
              <a:defRPr/>
            </a:pPr>
            <a:endParaRPr lang="da-DK"/>
          </a:p>
        </p:txBody>
      </p:sp>
      <p:sp>
        <p:nvSpPr>
          <p:cNvPr id="4" name="Pladsholder til diasnummer 3"/>
          <p:cNvSpPr>
            <a:spLocks noGrp="1"/>
          </p:cNvSpPr>
          <p:nvPr>
            <p:ph type="sldNum" sz="quarter" idx="12"/>
          </p:nvPr>
        </p:nvSpPr>
        <p:spPr/>
        <p:txBody>
          <a:bodyPr/>
          <a:lstStyle>
            <a:lvl1pPr>
              <a:defRPr/>
            </a:lvl1pPr>
          </a:lstStyle>
          <a:p>
            <a:pPr>
              <a:defRPr/>
            </a:pPr>
            <a:fld id="{DBB5C0E6-95FE-B949-87EE-A2F2A5038F28}" type="slidenum">
              <a:rPr lang="da-DK" smtClean="0"/>
              <a:pPr>
                <a:defRPr/>
              </a:pPr>
              <a:t>‹nr.›</a:t>
            </a:fld>
            <a:endParaRPr lang="da-DK"/>
          </a:p>
        </p:txBody>
      </p:sp>
      <p:pic>
        <p:nvPicPr>
          <p:cNvPr id="7" name="Billede 6" descr="watermark_sol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5388" y="4982744"/>
            <a:ext cx="828000" cy="828000"/>
          </a:xfrm>
          <a:prstGeom prst="rect">
            <a:avLst/>
          </a:prstGeom>
        </p:spPr>
      </p:pic>
    </p:spTree>
    <p:extLst>
      <p:ext uri="{BB962C8B-B14F-4D97-AF65-F5344CB8AC3E}">
        <p14:creationId xmlns:p14="http://schemas.microsoft.com/office/powerpoint/2010/main" val="1259400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dia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ktangel 3">
            <a:hlinkClick r:id="rId3" tooltip="Opens www.skaureipurth.com in a new browser window"/>
          </p:cNvPr>
          <p:cNvSpPr/>
          <p:nvPr userDrawn="1"/>
        </p:nvSpPr>
        <p:spPr>
          <a:xfrm>
            <a:off x="3230563" y="6369050"/>
            <a:ext cx="2811462" cy="261938"/>
          </a:xfrm>
          <a:prstGeom prst="rect">
            <a:avLst/>
          </a:prstGeom>
          <a:solidFill>
            <a:srgbClr val="F4F4F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da-DK" dirty="0">
                <a:solidFill>
                  <a:srgbClr val="182947"/>
                </a:solidFill>
                <a:cs typeface="Open Sans"/>
              </a:rPr>
              <a:t>WWW.SKAUREIPURTH.COM</a:t>
            </a:r>
            <a:endParaRPr lang="da-DK" dirty="0"/>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Tree>
    <p:extLst>
      <p:ext uri="{BB962C8B-B14F-4D97-AF65-F5344CB8AC3E}">
        <p14:creationId xmlns:p14="http://schemas.microsoft.com/office/powerpoint/2010/main" val="3998900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 og indholdsobjek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04566"/>
            <a:ext cx="8229600" cy="662534"/>
          </a:xfrm>
        </p:spPr>
        <p:txBody>
          <a:bodyPr>
            <a:normAutofit/>
          </a:bodyPr>
          <a:lstStyle>
            <a:lvl1pPr marL="0" indent="0" algn="l">
              <a:buNone/>
              <a:defRPr sz="2200"/>
            </a:lvl1pPr>
          </a:lstStyle>
          <a:p>
            <a:r>
              <a:rPr lang="da-DK" smtClean="0"/>
              <a:t>Klik for at redigere i master</a:t>
            </a:r>
            <a:endParaRPr lang="da-DK" dirty="0"/>
          </a:p>
        </p:txBody>
      </p:sp>
      <p:sp>
        <p:nvSpPr>
          <p:cNvPr id="3" name="Pladsholder til indhold 2"/>
          <p:cNvSpPr>
            <a:spLocks noGrp="1"/>
          </p:cNvSpPr>
          <p:nvPr>
            <p:ph idx="1"/>
          </p:nvPr>
        </p:nvSpPr>
        <p:spPr>
          <a:xfrm>
            <a:off x="1217444" y="4869793"/>
            <a:ext cx="7399283" cy="1256370"/>
          </a:xfrm>
        </p:spPr>
        <p:txBody>
          <a:bodyPr/>
          <a:lstStyle>
            <a:lvl1pPr marL="0" indent="0">
              <a:buNone/>
              <a:defRPr b="0" i="0">
                <a:latin typeface="Open Sans Semibold"/>
                <a:cs typeface="Open Sans Semibold"/>
              </a:defRPr>
            </a:lvl1pPr>
          </a:lstStyle>
          <a:p>
            <a:pPr lvl="0"/>
            <a:r>
              <a:rPr lang="da-DK" smtClean="0"/>
              <a:t>Klik for at redigere i master</a:t>
            </a:r>
          </a:p>
          <a:p>
            <a:pPr lvl="1"/>
            <a:r>
              <a:rPr lang="da-DK" smtClean="0"/>
              <a:t>Andet niveau</a:t>
            </a:r>
          </a:p>
        </p:txBody>
      </p:sp>
      <p:sp>
        <p:nvSpPr>
          <p:cNvPr id="9" name="Pladsholder til indhold 8"/>
          <p:cNvSpPr>
            <a:spLocks noGrp="1"/>
          </p:cNvSpPr>
          <p:nvPr>
            <p:ph sz="quarter" idx="11" hasCustomPrompt="1"/>
          </p:nvPr>
        </p:nvSpPr>
        <p:spPr>
          <a:xfrm>
            <a:off x="417978" y="4672227"/>
            <a:ext cx="731408" cy="1392621"/>
          </a:xfrm>
        </p:spPr>
        <p:txBody>
          <a:bodyPr/>
          <a:lstStyle>
            <a:lvl1pPr marL="0" indent="0">
              <a:buNone/>
              <a:defRPr sz="8600" b="0" i="0">
                <a:latin typeface="Open Sans Semibold"/>
                <a:cs typeface="Open Sans Semibold"/>
              </a:defRPr>
            </a:lvl1pPr>
            <a:lvl2pPr>
              <a:defRPr sz="8600"/>
            </a:lvl2pPr>
            <a:lvl3pPr>
              <a:defRPr sz="8600"/>
            </a:lvl3pPr>
            <a:lvl4pPr>
              <a:defRPr sz="8600"/>
            </a:lvl4pPr>
            <a:lvl5pPr>
              <a:defRPr sz="8600"/>
            </a:lvl5pPr>
          </a:lstStyle>
          <a:p>
            <a:pPr lvl="0"/>
            <a:r>
              <a:rPr lang="da-DK" dirty="0" smtClean="0"/>
              <a:t>1</a:t>
            </a:r>
            <a:endParaRPr lang="da-DK" dirty="0"/>
          </a:p>
        </p:txBody>
      </p:sp>
    </p:spTree>
    <p:extLst>
      <p:ext uri="{BB962C8B-B14F-4D97-AF65-F5344CB8AC3E}">
        <p14:creationId xmlns:p14="http://schemas.microsoft.com/office/powerpoint/2010/main" val="4066725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Brugerdefineret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el 1"/>
          <p:cNvSpPr>
            <a:spLocks noGrp="1"/>
          </p:cNvSpPr>
          <p:nvPr>
            <p:ph type="title"/>
          </p:nvPr>
        </p:nvSpPr>
        <p:spPr>
          <a:xfrm>
            <a:off x="457200" y="204566"/>
            <a:ext cx="8229600" cy="662534"/>
          </a:xfrm>
        </p:spPr>
        <p:txBody>
          <a:bodyPr>
            <a:normAutofit/>
          </a:bodyPr>
          <a:lstStyle>
            <a:lvl1pPr marL="0" indent="0" algn="l">
              <a:buNone/>
              <a:defRPr sz="2200"/>
            </a:lvl1pPr>
          </a:lstStyle>
          <a:p>
            <a:r>
              <a:rPr lang="da-DK" smtClean="0"/>
              <a:t>Klik for at redigere i master</a:t>
            </a:r>
            <a:endParaRPr lang="da-DK" dirty="0"/>
          </a:p>
        </p:txBody>
      </p:sp>
      <p:sp>
        <p:nvSpPr>
          <p:cNvPr id="7" name="Pladsholder til indhold 2"/>
          <p:cNvSpPr>
            <a:spLocks noGrp="1"/>
          </p:cNvSpPr>
          <p:nvPr>
            <p:ph idx="1"/>
          </p:nvPr>
        </p:nvSpPr>
        <p:spPr>
          <a:xfrm>
            <a:off x="1217444" y="4869793"/>
            <a:ext cx="7399283" cy="1256370"/>
          </a:xfrm>
        </p:spPr>
        <p:txBody>
          <a:bodyPr/>
          <a:lstStyle>
            <a:lvl1pPr marL="0" indent="0">
              <a:buNone/>
              <a:defRPr b="0" i="0">
                <a:latin typeface="Open Sans Semibold"/>
                <a:cs typeface="Open Sans Semibold"/>
              </a:defRPr>
            </a:lvl1pPr>
          </a:lstStyle>
          <a:p>
            <a:pPr lvl="0"/>
            <a:r>
              <a:rPr lang="da-DK" smtClean="0"/>
              <a:t>Klik for at redigere i master</a:t>
            </a:r>
          </a:p>
          <a:p>
            <a:pPr lvl="1"/>
            <a:r>
              <a:rPr lang="da-DK" smtClean="0"/>
              <a:t>Andet niveau</a:t>
            </a:r>
          </a:p>
        </p:txBody>
      </p:sp>
      <p:sp>
        <p:nvSpPr>
          <p:cNvPr id="8" name="Pladsholder til indhold 8"/>
          <p:cNvSpPr>
            <a:spLocks noGrp="1"/>
          </p:cNvSpPr>
          <p:nvPr>
            <p:ph sz="quarter" idx="11" hasCustomPrompt="1"/>
          </p:nvPr>
        </p:nvSpPr>
        <p:spPr>
          <a:xfrm>
            <a:off x="417978" y="4672227"/>
            <a:ext cx="731408" cy="1392621"/>
          </a:xfrm>
        </p:spPr>
        <p:txBody>
          <a:bodyPr/>
          <a:lstStyle>
            <a:lvl1pPr marL="0" indent="0">
              <a:buNone/>
              <a:defRPr sz="8600" b="0" i="0">
                <a:latin typeface="Open Sans Semibold"/>
                <a:cs typeface="Open Sans Semibold"/>
              </a:defRPr>
            </a:lvl1pPr>
            <a:lvl2pPr>
              <a:defRPr sz="8600"/>
            </a:lvl2pPr>
            <a:lvl3pPr>
              <a:defRPr sz="8600"/>
            </a:lvl3pPr>
            <a:lvl4pPr>
              <a:defRPr sz="8600"/>
            </a:lvl4pPr>
            <a:lvl5pPr>
              <a:defRPr sz="8600"/>
            </a:lvl5pPr>
          </a:lstStyle>
          <a:p>
            <a:pPr lvl="0"/>
            <a:r>
              <a:rPr lang="da-DK" dirty="0" smtClean="0"/>
              <a:t>1</a:t>
            </a:r>
            <a:endParaRPr lang="da-DK" dirty="0"/>
          </a:p>
        </p:txBody>
      </p:sp>
    </p:spTree>
    <p:extLst>
      <p:ext uri="{BB962C8B-B14F-4D97-AF65-F5344CB8AC3E}">
        <p14:creationId xmlns:p14="http://schemas.microsoft.com/office/powerpoint/2010/main" val="879118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Brugerdefineret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el 1"/>
          <p:cNvSpPr>
            <a:spLocks noGrp="1"/>
          </p:cNvSpPr>
          <p:nvPr>
            <p:ph type="title"/>
          </p:nvPr>
        </p:nvSpPr>
        <p:spPr>
          <a:xfrm>
            <a:off x="457200" y="204566"/>
            <a:ext cx="8229600" cy="662534"/>
          </a:xfrm>
        </p:spPr>
        <p:txBody>
          <a:bodyPr>
            <a:normAutofit/>
          </a:bodyPr>
          <a:lstStyle>
            <a:lvl1pPr marL="0" indent="0" algn="l">
              <a:buNone/>
              <a:defRPr sz="2200"/>
            </a:lvl1pPr>
          </a:lstStyle>
          <a:p>
            <a:r>
              <a:rPr lang="da-DK" smtClean="0"/>
              <a:t>Klik for at redigere i master</a:t>
            </a:r>
            <a:endParaRPr lang="da-DK" dirty="0"/>
          </a:p>
        </p:txBody>
      </p:sp>
      <p:sp>
        <p:nvSpPr>
          <p:cNvPr id="7" name="Pladsholder til indhold 2"/>
          <p:cNvSpPr>
            <a:spLocks noGrp="1"/>
          </p:cNvSpPr>
          <p:nvPr>
            <p:ph idx="1"/>
          </p:nvPr>
        </p:nvSpPr>
        <p:spPr>
          <a:xfrm>
            <a:off x="1217444" y="4869793"/>
            <a:ext cx="7399283" cy="1256370"/>
          </a:xfrm>
        </p:spPr>
        <p:txBody>
          <a:bodyPr/>
          <a:lstStyle>
            <a:lvl1pPr marL="0" indent="0">
              <a:buNone/>
              <a:defRPr b="0" i="0">
                <a:latin typeface="Open Sans Semibold"/>
                <a:cs typeface="Open Sans Semibold"/>
              </a:defRPr>
            </a:lvl1pPr>
          </a:lstStyle>
          <a:p>
            <a:pPr lvl="0"/>
            <a:r>
              <a:rPr lang="da-DK" smtClean="0"/>
              <a:t>Klik for at redigere i master</a:t>
            </a:r>
          </a:p>
          <a:p>
            <a:pPr lvl="1"/>
            <a:r>
              <a:rPr lang="da-DK" smtClean="0"/>
              <a:t>Andet niveau</a:t>
            </a:r>
          </a:p>
        </p:txBody>
      </p:sp>
      <p:sp>
        <p:nvSpPr>
          <p:cNvPr id="8" name="Pladsholder til indhold 8"/>
          <p:cNvSpPr>
            <a:spLocks noGrp="1"/>
          </p:cNvSpPr>
          <p:nvPr>
            <p:ph sz="quarter" idx="11" hasCustomPrompt="1"/>
          </p:nvPr>
        </p:nvSpPr>
        <p:spPr>
          <a:xfrm>
            <a:off x="417978" y="4672227"/>
            <a:ext cx="731408" cy="1392621"/>
          </a:xfrm>
        </p:spPr>
        <p:txBody>
          <a:bodyPr/>
          <a:lstStyle>
            <a:lvl1pPr marL="0" indent="0">
              <a:buNone/>
              <a:defRPr sz="8600" b="0" i="0">
                <a:latin typeface="Open Sans Semibold"/>
                <a:cs typeface="Open Sans Semibold"/>
              </a:defRPr>
            </a:lvl1pPr>
            <a:lvl2pPr>
              <a:defRPr sz="8600"/>
            </a:lvl2pPr>
            <a:lvl3pPr>
              <a:defRPr sz="8600"/>
            </a:lvl3pPr>
            <a:lvl4pPr>
              <a:defRPr sz="8600"/>
            </a:lvl4pPr>
            <a:lvl5pPr>
              <a:defRPr sz="8600"/>
            </a:lvl5pPr>
          </a:lstStyle>
          <a:p>
            <a:pPr lvl="0"/>
            <a:r>
              <a:rPr lang="da-DK" dirty="0" smtClean="0"/>
              <a:t>1</a:t>
            </a:r>
            <a:endParaRPr lang="da-DK" dirty="0"/>
          </a:p>
        </p:txBody>
      </p:sp>
    </p:spTree>
    <p:extLst>
      <p:ext uri="{BB962C8B-B14F-4D97-AF65-F5344CB8AC3E}">
        <p14:creationId xmlns:p14="http://schemas.microsoft.com/office/powerpoint/2010/main" val="1500167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Brugerdefineret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el 1"/>
          <p:cNvSpPr>
            <a:spLocks noGrp="1"/>
          </p:cNvSpPr>
          <p:nvPr>
            <p:ph type="title"/>
          </p:nvPr>
        </p:nvSpPr>
        <p:spPr>
          <a:xfrm>
            <a:off x="457200" y="204566"/>
            <a:ext cx="8229600" cy="662534"/>
          </a:xfrm>
        </p:spPr>
        <p:txBody>
          <a:bodyPr>
            <a:normAutofit/>
          </a:bodyPr>
          <a:lstStyle>
            <a:lvl1pPr marL="0" indent="0" algn="l">
              <a:buNone/>
              <a:defRPr sz="2200"/>
            </a:lvl1pPr>
          </a:lstStyle>
          <a:p>
            <a:r>
              <a:rPr lang="da-DK" smtClean="0"/>
              <a:t>Klik for at redigere i master</a:t>
            </a:r>
            <a:endParaRPr lang="da-DK" dirty="0"/>
          </a:p>
        </p:txBody>
      </p:sp>
      <p:sp>
        <p:nvSpPr>
          <p:cNvPr id="7" name="Pladsholder til indhold 2"/>
          <p:cNvSpPr>
            <a:spLocks noGrp="1"/>
          </p:cNvSpPr>
          <p:nvPr>
            <p:ph idx="1"/>
          </p:nvPr>
        </p:nvSpPr>
        <p:spPr>
          <a:xfrm>
            <a:off x="1217444" y="4869793"/>
            <a:ext cx="7399283" cy="1256370"/>
          </a:xfrm>
        </p:spPr>
        <p:txBody>
          <a:bodyPr/>
          <a:lstStyle>
            <a:lvl1pPr marL="0" indent="0">
              <a:buNone/>
              <a:defRPr b="0" i="0">
                <a:latin typeface="Open Sans Semibold"/>
                <a:cs typeface="Open Sans Semibold"/>
              </a:defRPr>
            </a:lvl1pPr>
          </a:lstStyle>
          <a:p>
            <a:pPr lvl="0"/>
            <a:r>
              <a:rPr lang="da-DK" smtClean="0"/>
              <a:t>Klik for at redigere i master</a:t>
            </a:r>
          </a:p>
          <a:p>
            <a:pPr lvl="1"/>
            <a:r>
              <a:rPr lang="da-DK" smtClean="0"/>
              <a:t>Andet niveau</a:t>
            </a:r>
          </a:p>
        </p:txBody>
      </p:sp>
      <p:sp>
        <p:nvSpPr>
          <p:cNvPr id="8" name="Pladsholder til indhold 8"/>
          <p:cNvSpPr>
            <a:spLocks noGrp="1"/>
          </p:cNvSpPr>
          <p:nvPr>
            <p:ph sz="quarter" idx="11" hasCustomPrompt="1"/>
          </p:nvPr>
        </p:nvSpPr>
        <p:spPr>
          <a:xfrm>
            <a:off x="417978" y="4672227"/>
            <a:ext cx="731408" cy="1392621"/>
          </a:xfrm>
        </p:spPr>
        <p:txBody>
          <a:bodyPr/>
          <a:lstStyle>
            <a:lvl1pPr marL="0" indent="0">
              <a:buNone/>
              <a:defRPr sz="8600" b="0" i="0">
                <a:latin typeface="Open Sans Semibold"/>
                <a:cs typeface="Open Sans Semibold"/>
              </a:defRPr>
            </a:lvl1pPr>
            <a:lvl2pPr>
              <a:defRPr sz="8600"/>
            </a:lvl2pPr>
            <a:lvl3pPr>
              <a:defRPr sz="8600"/>
            </a:lvl3pPr>
            <a:lvl4pPr>
              <a:defRPr sz="8600"/>
            </a:lvl4pPr>
            <a:lvl5pPr>
              <a:defRPr sz="8600"/>
            </a:lvl5pPr>
          </a:lstStyle>
          <a:p>
            <a:pPr lvl="0"/>
            <a:r>
              <a:rPr lang="da-DK" dirty="0" smtClean="0"/>
              <a:t>1</a:t>
            </a:r>
            <a:endParaRPr lang="da-DK" dirty="0"/>
          </a:p>
        </p:txBody>
      </p:sp>
    </p:spTree>
    <p:extLst>
      <p:ext uri="{BB962C8B-B14F-4D97-AF65-F5344CB8AC3E}">
        <p14:creationId xmlns:p14="http://schemas.microsoft.com/office/powerpoint/2010/main" val="1500167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Brugerdefineret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el 1"/>
          <p:cNvSpPr>
            <a:spLocks noGrp="1"/>
          </p:cNvSpPr>
          <p:nvPr>
            <p:ph type="title"/>
          </p:nvPr>
        </p:nvSpPr>
        <p:spPr>
          <a:xfrm>
            <a:off x="457200" y="204566"/>
            <a:ext cx="8229600" cy="662534"/>
          </a:xfrm>
        </p:spPr>
        <p:txBody>
          <a:bodyPr>
            <a:normAutofit/>
          </a:bodyPr>
          <a:lstStyle>
            <a:lvl1pPr marL="0" indent="0" algn="l">
              <a:buNone/>
              <a:defRPr sz="2200"/>
            </a:lvl1pPr>
          </a:lstStyle>
          <a:p>
            <a:r>
              <a:rPr lang="da-DK" smtClean="0"/>
              <a:t>Klik for at redigere i master</a:t>
            </a:r>
            <a:endParaRPr lang="da-DK" dirty="0"/>
          </a:p>
        </p:txBody>
      </p:sp>
      <p:sp>
        <p:nvSpPr>
          <p:cNvPr id="7" name="Pladsholder til indhold 2"/>
          <p:cNvSpPr>
            <a:spLocks noGrp="1"/>
          </p:cNvSpPr>
          <p:nvPr>
            <p:ph idx="1"/>
          </p:nvPr>
        </p:nvSpPr>
        <p:spPr>
          <a:xfrm>
            <a:off x="1217444" y="4869793"/>
            <a:ext cx="7399283" cy="1256370"/>
          </a:xfrm>
        </p:spPr>
        <p:txBody>
          <a:bodyPr/>
          <a:lstStyle>
            <a:lvl1pPr marL="0" indent="0">
              <a:buNone/>
              <a:defRPr b="0" i="0">
                <a:latin typeface="Open Sans Semibold"/>
                <a:cs typeface="Open Sans Semibold"/>
              </a:defRPr>
            </a:lvl1pPr>
          </a:lstStyle>
          <a:p>
            <a:pPr lvl="0"/>
            <a:r>
              <a:rPr lang="da-DK" smtClean="0"/>
              <a:t>Klik for at redigere i master</a:t>
            </a:r>
          </a:p>
          <a:p>
            <a:pPr lvl="1"/>
            <a:r>
              <a:rPr lang="da-DK" smtClean="0"/>
              <a:t>Andet niveau</a:t>
            </a:r>
          </a:p>
        </p:txBody>
      </p:sp>
      <p:sp>
        <p:nvSpPr>
          <p:cNvPr id="8" name="Pladsholder til indhold 8"/>
          <p:cNvSpPr>
            <a:spLocks noGrp="1"/>
          </p:cNvSpPr>
          <p:nvPr>
            <p:ph sz="quarter" idx="11" hasCustomPrompt="1"/>
          </p:nvPr>
        </p:nvSpPr>
        <p:spPr>
          <a:xfrm>
            <a:off x="417978" y="4672227"/>
            <a:ext cx="731408" cy="1392621"/>
          </a:xfrm>
        </p:spPr>
        <p:txBody>
          <a:bodyPr/>
          <a:lstStyle>
            <a:lvl1pPr marL="0" indent="0">
              <a:buNone/>
              <a:defRPr sz="8600" b="0" i="0">
                <a:latin typeface="Open Sans Semibold"/>
                <a:cs typeface="Open Sans Semibold"/>
              </a:defRPr>
            </a:lvl1pPr>
            <a:lvl2pPr>
              <a:defRPr sz="8600"/>
            </a:lvl2pPr>
            <a:lvl3pPr>
              <a:defRPr sz="8600"/>
            </a:lvl3pPr>
            <a:lvl4pPr>
              <a:defRPr sz="8600"/>
            </a:lvl4pPr>
            <a:lvl5pPr>
              <a:defRPr sz="8600"/>
            </a:lvl5pPr>
          </a:lstStyle>
          <a:p>
            <a:pPr lvl="0"/>
            <a:r>
              <a:rPr lang="da-DK" dirty="0" smtClean="0"/>
              <a:t>1</a:t>
            </a:r>
            <a:endParaRPr lang="da-DK" dirty="0"/>
          </a:p>
        </p:txBody>
      </p:sp>
    </p:spTree>
    <p:extLst>
      <p:ext uri="{BB962C8B-B14F-4D97-AF65-F5344CB8AC3E}">
        <p14:creationId xmlns:p14="http://schemas.microsoft.com/office/powerpoint/2010/main" val="1500167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Brugerdefineret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el 1"/>
          <p:cNvSpPr>
            <a:spLocks noGrp="1"/>
          </p:cNvSpPr>
          <p:nvPr>
            <p:ph type="title"/>
          </p:nvPr>
        </p:nvSpPr>
        <p:spPr>
          <a:xfrm>
            <a:off x="457200" y="204566"/>
            <a:ext cx="8229600" cy="662534"/>
          </a:xfrm>
        </p:spPr>
        <p:txBody>
          <a:bodyPr>
            <a:normAutofit/>
          </a:bodyPr>
          <a:lstStyle>
            <a:lvl1pPr marL="0" indent="0" algn="l">
              <a:buNone/>
              <a:defRPr sz="2200"/>
            </a:lvl1pPr>
          </a:lstStyle>
          <a:p>
            <a:r>
              <a:rPr lang="da-DK" smtClean="0"/>
              <a:t>Klik for at redigere i master</a:t>
            </a:r>
            <a:endParaRPr lang="da-DK" dirty="0"/>
          </a:p>
        </p:txBody>
      </p:sp>
      <p:sp>
        <p:nvSpPr>
          <p:cNvPr id="7" name="Pladsholder til indhold 2"/>
          <p:cNvSpPr>
            <a:spLocks noGrp="1"/>
          </p:cNvSpPr>
          <p:nvPr>
            <p:ph idx="1"/>
          </p:nvPr>
        </p:nvSpPr>
        <p:spPr>
          <a:xfrm>
            <a:off x="1217444" y="4869793"/>
            <a:ext cx="7399283" cy="1256370"/>
          </a:xfrm>
        </p:spPr>
        <p:txBody>
          <a:bodyPr/>
          <a:lstStyle>
            <a:lvl1pPr marL="0" indent="0">
              <a:buNone/>
              <a:defRPr b="0" i="0">
                <a:latin typeface="Open Sans Semibold"/>
                <a:cs typeface="Open Sans Semibold"/>
              </a:defRPr>
            </a:lvl1pPr>
          </a:lstStyle>
          <a:p>
            <a:pPr lvl="0"/>
            <a:r>
              <a:rPr lang="da-DK" smtClean="0"/>
              <a:t>Klik for at redigere i master</a:t>
            </a:r>
          </a:p>
          <a:p>
            <a:pPr lvl="1"/>
            <a:r>
              <a:rPr lang="da-DK" smtClean="0"/>
              <a:t>Andet niveau</a:t>
            </a:r>
          </a:p>
        </p:txBody>
      </p:sp>
      <p:sp>
        <p:nvSpPr>
          <p:cNvPr id="8" name="Pladsholder til indhold 8"/>
          <p:cNvSpPr>
            <a:spLocks noGrp="1"/>
          </p:cNvSpPr>
          <p:nvPr>
            <p:ph sz="quarter" idx="11" hasCustomPrompt="1"/>
          </p:nvPr>
        </p:nvSpPr>
        <p:spPr>
          <a:xfrm>
            <a:off x="417978" y="4672227"/>
            <a:ext cx="731408" cy="1392621"/>
          </a:xfrm>
        </p:spPr>
        <p:txBody>
          <a:bodyPr/>
          <a:lstStyle>
            <a:lvl1pPr marL="0" indent="0">
              <a:buNone/>
              <a:defRPr sz="8600" b="0" i="0">
                <a:latin typeface="Open Sans Semibold"/>
                <a:cs typeface="Open Sans Semibold"/>
              </a:defRPr>
            </a:lvl1pPr>
            <a:lvl2pPr>
              <a:defRPr sz="8600"/>
            </a:lvl2pPr>
            <a:lvl3pPr>
              <a:defRPr sz="8600"/>
            </a:lvl3pPr>
            <a:lvl4pPr>
              <a:defRPr sz="8600"/>
            </a:lvl4pPr>
            <a:lvl5pPr>
              <a:defRPr sz="8600"/>
            </a:lvl5pPr>
          </a:lstStyle>
          <a:p>
            <a:pPr lvl="0"/>
            <a:r>
              <a:rPr lang="da-DK" dirty="0" smtClean="0"/>
              <a:t>1</a:t>
            </a:r>
            <a:endParaRPr lang="da-DK" dirty="0"/>
          </a:p>
        </p:txBody>
      </p:sp>
    </p:spTree>
    <p:extLst>
      <p:ext uri="{BB962C8B-B14F-4D97-AF65-F5344CB8AC3E}">
        <p14:creationId xmlns:p14="http://schemas.microsoft.com/office/powerpoint/2010/main" val="1500167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pPr>
              <a:defRPr/>
            </a:pPr>
            <a:fld id="{C70EDA0D-EEF7-C94B-95BF-398B8B21FA3C}" type="datetimeFigureOut">
              <a:rPr lang="da-DK" smtClean="0"/>
              <a:pPr>
                <a:defRPr/>
              </a:pPr>
              <a:t>03-04-2018</a:t>
            </a:fld>
            <a:endParaRPr lang="da-DK"/>
          </a:p>
        </p:txBody>
      </p:sp>
      <p:sp>
        <p:nvSpPr>
          <p:cNvPr id="5" name="Footer Placeholder 4"/>
          <p:cNvSpPr>
            <a:spLocks noGrp="1"/>
          </p:cNvSpPr>
          <p:nvPr>
            <p:ph type="ftr" sz="quarter" idx="11"/>
          </p:nvPr>
        </p:nvSpPr>
        <p:spPr/>
        <p:txBody>
          <a:bodyPr/>
          <a:lstStyle/>
          <a:p>
            <a:pPr>
              <a:defRPr/>
            </a:pPr>
            <a:endParaRPr lang="da-DK"/>
          </a:p>
        </p:txBody>
      </p:sp>
      <p:sp>
        <p:nvSpPr>
          <p:cNvPr id="6" name="Slide Number Placeholder 5"/>
          <p:cNvSpPr>
            <a:spLocks noGrp="1"/>
          </p:cNvSpPr>
          <p:nvPr>
            <p:ph type="sldNum" sz="quarter" idx="12"/>
          </p:nvPr>
        </p:nvSpPr>
        <p:spPr/>
        <p:txBody>
          <a:bodyPr/>
          <a:lstStyle/>
          <a:p>
            <a:pPr>
              <a:defRPr/>
            </a:pPr>
            <a:fld id="{EE63BD61-B20D-8C43-8903-8B42DABB9B63}" type="slidenum">
              <a:rPr lang="da-DK" smtClean="0"/>
              <a:pPr>
                <a:defRPr/>
              </a:pPr>
              <a:t>‹nr.›</a:t>
            </a:fld>
            <a:endParaRPr lang="da-DK"/>
          </a:p>
        </p:txBody>
      </p:sp>
    </p:spTree>
    <p:extLst>
      <p:ext uri="{BB962C8B-B14F-4D97-AF65-F5344CB8AC3E}">
        <p14:creationId xmlns:p14="http://schemas.microsoft.com/office/powerpoint/2010/main" val="3355510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Brugerdefineret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el 1"/>
          <p:cNvSpPr>
            <a:spLocks noGrp="1"/>
          </p:cNvSpPr>
          <p:nvPr>
            <p:ph type="title"/>
          </p:nvPr>
        </p:nvSpPr>
        <p:spPr>
          <a:xfrm>
            <a:off x="457200" y="204566"/>
            <a:ext cx="8229600" cy="662534"/>
          </a:xfrm>
        </p:spPr>
        <p:txBody>
          <a:bodyPr>
            <a:normAutofit/>
          </a:bodyPr>
          <a:lstStyle>
            <a:lvl1pPr marL="0" indent="0" algn="l">
              <a:buNone/>
              <a:defRPr sz="2200"/>
            </a:lvl1pPr>
          </a:lstStyle>
          <a:p>
            <a:r>
              <a:rPr lang="da-DK" smtClean="0"/>
              <a:t>Klik for at redigere i master</a:t>
            </a:r>
            <a:endParaRPr lang="da-DK" dirty="0"/>
          </a:p>
        </p:txBody>
      </p:sp>
      <p:sp>
        <p:nvSpPr>
          <p:cNvPr id="7" name="Pladsholder til indhold 2"/>
          <p:cNvSpPr>
            <a:spLocks noGrp="1"/>
          </p:cNvSpPr>
          <p:nvPr>
            <p:ph idx="1"/>
          </p:nvPr>
        </p:nvSpPr>
        <p:spPr>
          <a:xfrm>
            <a:off x="1217444" y="4869793"/>
            <a:ext cx="7399283" cy="1256370"/>
          </a:xfrm>
        </p:spPr>
        <p:txBody>
          <a:bodyPr/>
          <a:lstStyle>
            <a:lvl1pPr marL="0" indent="0">
              <a:buNone/>
              <a:defRPr b="0" i="0">
                <a:latin typeface="Open Sans Semibold"/>
                <a:cs typeface="Open Sans Semibold"/>
              </a:defRPr>
            </a:lvl1pPr>
          </a:lstStyle>
          <a:p>
            <a:pPr lvl="0"/>
            <a:r>
              <a:rPr lang="da-DK" smtClean="0"/>
              <a:t>Klik for at redigere i master</a:t>
            </a:r>
          </a:p>
          <a:p>
            <a:pPr lvl="1"/>
            <a:r>
              <a:rPr lang="da-DK" smtClean="0"/>
              <a:t>Andet niveau</a:t>
            </a:r>
          </a:p>
        </p:txBody>
      </p:sp>
      <p:sp>
        <p:nvSpPr>
          <p:cNvPr id="8" name="Pladsholder til indhold 8"/>
          <p:cNvSpPr>
            <a:spLocks noGrp="1"/>
          </p:cNvSpPr>
          <p:nvPr>
            <p:ph sz="quarter" idx="11" hasCustomPrompt="1"/>
          </p:nvPr>
        </p:nvSpPr>
        <p:spPr>
          <a:xfrm>
            <a:off x="417978" y="4672227"/>
            <a:ext cx="731408" cy="1392621"/>
          </a:xfrm>
        </p:spPr>
        <p:txBody>
          <a:bodyPr/>
          <a:lstStyle>
            <a:lvl1pPr marL="0" indent="0">
              <a:buNone/>
              <a:defRPr sz="8600" b="0" i="0">
                <a:latin typeface="Open Sans Semibold"/>
                <a:cs typeface="Open Sans Semibold"/>
              </a:defRPr>
            </a:lvl1pPr>
            <a:lvl2pPr>
              <a:defRPr sz="8600"/>
            </a:lvl2pPr>
            <a:lvl3pPr>
              <a:defRPr sz="8600"/>
            </a:lvl3pPr>
            <a:lvl4pPr>
              <a:defRPr sz="8600"/>
            </a:lvl4pPr>
            <a:lvl5pPr>
              <a:defRPr sz="8600"/>
            </a:lvl5pPr>
          </a:lstStyle>
          <a:p>
            <a:pPr lvl="0"/>
            <a:r>
              <a:rPr lang="da-DK" dirty="0" smtClean="0"/>
              <a:t>1</a:t>
            </a:r>
            <a:endParaRPr lang="da-DK" dirty="0"/>
          </a:p>
        </p:txBody>
      </p:sp>
    </p:spTree>
    <p:extLst>
      <p:ext uri="{BB962C8B-B14F-4D97-AF65-F5344CB8AC3E}">
        <p14:creationId xmlns:p14="http://schemas.microsoft.com/office/powerpoint/2010/main" val="1500167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Brugerdefineret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el 1"/>
          <p:cNvSpPr>
            <a:spLocks noGrp="1"/>
          </p:cNvSpPr>
          <p:nvPr>
            <p:ph type="title"/>
          </p:nvPr>
        </p:nvSpPr>
        <p:spPr>
          <a:xfrm>
            <a:off x="457200" y="204566"/>
            <a:ext cx="8229600" cy="662534"/>
          </a:xfrm>
        </p:spPr>
        <p:txBody>
          <a:bodyPr>
            <a:normAutofit/>
          </a:bodyPr>
          <a:lstStyle>
            <a:lvl1pPr marL="0" indent="0" algn="l">
              <a:buNone/>
              <a:defRPr sz="2200"/>
            </a:lvl1pPr>
          </a:lstStyle>
          <a:p>
            <a:r>
              <a:rPr lang="da-DK" smtClean="0"/>
              <a:t>Klik for at redigere i master</a:t>
            </a:r>
            <a:endParaRPr lang="da-DK" dirty="0"/>
          </a:p>
        </p:txBody>
      </p:sp>
      <p:sp>
        <p:nvSpPr>
          <p:cNvPr id="7" name="Pladsholder til indhold 2"/>
          <p:cNvSpPr>
            <a:spLocks noGrp="1"/>
          </p:cNvSpPr>
          <p:nvPr>
            <p:ph idx="1"/>
          </p:nvPr>
        </p:nvSpPr>
        <p:spPr>
          <a:xfrm>
            <a:off x="1217444" y="4869793"/>
            <a:ext cx="7399283" cy="1256370"/>
          </a:xfrm>
        </p:spPr>
        <p:txBody>
          <a:bodyPr/>
          <a:lstStyle>
            <a:lvl1pPr marL="0" indent="0">
              <a:buNone/>
              <a:defRPr b="0" i="0">
                <a:latin typeface="Open Sans Semibold"/>
                <a:cs typeface="Open Sans Semibold"/>
              </a:defRPr>
            </a:lvl1pPr>
          </a:lstStyle>
          <a:p>
            <a:pPr lvl="0"/>
            <a:r>
              <a:rPr lang="da-DK" smtClean="0"/>
              <a:t>Klik for at redigere i master</a:t>
            </a:r>
          </a:p>
          <a:p>
            <a:pPr lvl="1"/>
            <a:r>
              <a:rPr lang="da-DK" smtClean="0"/>
              <a:t>Andet niveau</a:t>
            </a:r>
          </a:p>
        </p:txBody>
      </p:sp>
      <p:sp>
        <p:nvSpPr>
          <p:cNvPr id="8" name="Pladsholder til indhold 8"/>
          <p:cNvSpPr>
            <a:spLocks noGrp="1"/>
          </p:cNvSpPr>
          <p:nvPr>
            <p:ph sz="quarter" idx="11" hasCustomPrompt="1"/>
          </p:nvPr>
        </p:nvSpPr>
        <p:spPr>
          <a:xfrm>
            <a:off x="417978" y="4672227"/>
            <a:ext cx="731408" cy="1392621"/>
          </a:xfrm>
        </p:spPr>
        <p:txBody>
          <a:bodyPr/>
          <a:lstStyle>
            <a:lvl1pPr marL="0" indent="0">
              <a:buNone/>
              <a:defRPr sz="8600" b="0" i="0">
                <a:latin typeface="Open Sans Semibold"/>
                <a:cs typeface="Open Sans Semibold"/>
              </a:defRPr>
            </a:lvl1pPr>
            <a:lvl2pPr>
              <a:defRPr sz="8600"/>
            </a:lvl2pPr>
            <a:lvl3pPr>
              <a:defRPr sz="8600"/>
            </a:lvl3pPr>
            <a:lvl4pPr>
              <a:defRPr sz="8600"/>
            </a:lvl4pPr>
            <a:lvl5pPr>
              <a:defRPr sz="8600"/>
            </a:lvl5pPr>
          </a:lstStyle>
          <a:p>
            <a:pPr lvl="0"/>
            <a:r>
              <a:rPr lang="da-DK" dirty="0" smtClean="0"/>
              <a:t>1</a:t>
            </a:r>
            <a:endParaRPr lang="da-DK" dirty="0"/>
          </a:p>
        </p:txBody>
      </p:sp>
    </p:spTree>
    <p:extLst>
      <p:ext uri="{BB962C8B-B14F-4D97-AF65-F5344CB8AC3E}">
        <p14:creationId xmlns:p14="http://schemas.microsoft.com/office/powerpoint/2010/main" val="1500167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Brugerdefineret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el 1"/>
          <p:cNvSpPr>
            <a:spLocks noGrp="1"/>
          </p:cNvSpPr>
          <p:nvPr>
            <p:ph type="title"/>
          </p:nvPr>
        </p:nvSpPr>
        <p:spPr>
          <a:xfrm>
            <a:off x="457200" y="204566"/>
            <a:ext cx="8229600" cy="662534"/>
          </a:xfrm>
        </p:spPr>
        <p:txBody>
          <a:bodyPr>
            <a:normAutofit/>
          </a:bodyPr>
          <a:lstStyle>
            <a:lvl1pPr marL="0" indent="0" algn="l">
              <a:buNone/>
              <a:defRPr sz="2200"/>
            </a:lvl1pPr>
          </a:lstStyle>
          <a:p>
            <a:r>
              <a:rPr lang="da-DK" smtClean="0"/>
              <a:t>Klik for at redigere i master</a:t>
            </a:r>
            <a:endParaRPr lang="da-DK" dirty="0"/>
          </a:p>
        </p:txBody>
      </p:sp>
      <p:sp>
        <p:nvSpPr>
          <p:cNvPr id="7" name="Pladsholder til indhold 2"/>
          <p:cNvSpPr>
            <a:spLocks noGrp="1"/>
          </p:cNvSpPr>
          <p:nvPr>
            <p:ph idx="1"/>
          </p:nvPr>
        </p:nvSpPr>
        <p:spPr>
          <a:xfrm>
            <a:off x="1217444" y="4869793"/>
            <a:ext cx="7399283" cy="1256370"/>
          </a:xfrm>
        </p:spPr>
        <p:txBody>
          <a:bodyPr/>
          <a:lstStyle>
            <a:lvl1pPr marL="0" indent="0">
              <a:buNone/>
              <a:defRPr b="0" i="0">
                <a:latin typeface="Open Sans Semibold"/>
                <a:cs typeface="Open Sans Semibold"/>
              </a:defRPr>
            </a:lvl1pPr>
          </a:lstStyle>
          <a:p>
            <a:pPr lvl="0"/>
            <a:r>
              <a:rPr lang="da-DK" smtClean="0"/>
              <a:t>Klik for at redigere i master</a:t>
            </a:r>
          </a:p>
          <a:p>
            <a:pPr lvl="1"/>
            <a:r>
              <a:rPr lang="da-DK" smtClean="0"/>
              <a:t>Andet niveau</a:t>
            </a:r>
          </a:p>
        </p:txBody>
      </p:sp>
      <p:sp>
        <p:nvSpPr>
          <p:cNvPr id="8" name="Pladsholder til indhold 8"/>
          <p:cNvSpPr>
            <a:spLocks noGrp="1"/>
          </p:cNvSpPr>
          <p:nvPr>
            <p:ph sz="quarter" idx="11" hasCustomPrompt="1"/>
          </p:nvPr>
        </p:nvSpPr>
        <p:spPr>
          <a:xfrm>
            <a:off x="417978" y="4672227"/>
            <a:ext cx="731408" cy="1392621"/>
          </a:xfrm>
        </p:spPr>
        <p:txBody>
          <a:bodyPr/>
          <a:lstStyle>
            <a:lvl1pPr marL="0" indent="0">
              <a:buNone/>
              <a:defRPr sz="8600" b="0" i="0">
                <a:latin typeface="Open Sans Semibold"/>
                <a:cs typeface="Open Sans Semibold"/>
              </a:defRPr>
            </a:lvl1pPr>
            <a:lvl2pPr>
              <a:defRPr sz="8600"/>
            </a:lvl2pPr>
            <a:lvl3pPr>
              <a:defRPr sz="8600"/>
            </a:lvl3pPr>
            <a:lvl4pPr>
              <a:defRPr sz="8600"/>
            </a:lvl4pPr>
            <a:lvl5pPr>
              <a:defRPr sz="8600"/>
            </a:lvl5pPr>
          </a:lstStyle>
          <a:p>
            <a:pPr lvl="0"/>
            <a:r>
              <a:rPr lang="da-DK" dirty="0" smtClean="0"/>
              <a:t>1</a:t>
            </a:r>
            <a:endParaRPr lang="da-DK" dirty="0"/>
          </a:p>
        </p:txBody>
      </p:sp>
    </p:spTree>
    <p:extLst>
      <p:ext uri="{BB962C8B-B14F-4D97-AF65-F5344CB8AC3E}">
        <p14:creationId xmlns:p14="http://schemas.microsoft.com/office/powerpoint/2010/main" val="1500167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Brugerdefineret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el 1"/>
          <p:cNvSpPr>
            <a:spLocks noGrp="1"/>
          </p:cNvSpPr>
          <p:nvPr>
            <p:ph type="title"/>
          </p:nvPr>
        </p:nvSpPr>
        <p:spPr>
          <a:xfrm>
            <a:off x="457200" y="204566"/>
            <a:ext cx="8229600" cy="662534"/>
          </a:xfrm>
        </p:spPr>
        <p:txBody>
          <a:bodyPr>
            <a:normAutofit/>
          </a:bodyPr>
          <a:lstStyle>
            <a:lvl1pPr marL="0" indent="0" algn="l">
              <a:buNone/>
              <a:defRPr sz="2200"/>
            </a:lvl1pPr>
          </a:lstStyle>
          <a:p>
            <a:r>
              <a:rPr lang="da-DK" smtClean="0"/>
              <a:t>Klik for at redigere i master</a:t>
            </a:r>
            <a:endParaRPr lang="da-DK" dirty="0"/>
          </a:p>
        </p:txBody>
      </p:sp>
      <p:sp>
        <p:nvSpPr>
          <p:cNvPr id="7" name="Pladsholder til indhold 2"/>
          <p:cNvSpPr>
            <a:spLocks noGrp="1"/>
          </p:cNvSpPr>
          <p:nvPr>
            <p:ph idx="1"/>
          </p:nvPr>
        </p:nvSpPr>
        <p:spPr>
          <a:xfrm>
            <a:off x="1217444" y="4869793"/>
            <a:ext cx="7399283" cy="1256370"/>
          </a:xfrm>
        </p:spPr>
        <p:txBody>
          <a:bodyPr/>
          <a:lstStyle>
            <a:lvl1pPr marL="0" indent="0">
              <a:buNone/>
              <a:defRPr b="0" i="0">
                <a:latin typeface="Open Sans Semibold"/>
                <a:cs typeface="Open Sans Semibold"/>
              </a:defRPr>
            </a:lvl1pPr>
          </a:lstStyle>
          <a:p>
            <a:pPr lvl="0"/>
            <a:r>
              <a:rPr lang="da-DK" smtClean="0"/>
              <a:t>Klik for at redigere i master</a:t>
            </a:r>
          </a:p>
          <a:p>
            <a:pPr lvl="1"/>
            <a:r>
              <a:rPr lang="da-DK" smtClean="0"/>
              <a:t>Andet niveau</a:t>
            </a:r>
          </a:p>
        </p:txBody>
      </p:sp>
      <p:sp>
        <p:nvSpPr>
          <p:cNvPr id="8" name="Pladsholder til indhold 8"/>
          <p:cNvSpPr>
            <a:spLocks noGrp="1"/>
          </p:cNvSpPr>
          <p:nvPr>
            <p:ph sz="quarter" idx="11" hasCustomPrompt="1"/>
          </p:nvPr>
        </p:nvSpPr>
        <p:spPr>
          <a:xfrm>
            <a:off x="417978" y="4672227"/>
            <a:ext cx="731408" cy="1392621"/>
          </a:xfrm>
        </p:spPr>
        <p:txBody>
          <a:bodyPr/>
          <a:lstStyle>
            <a:lvl1pPr marL="0" indent="0">
              <a:buNone/>
              <a:defRPr sz="8600" b="0" i="0">
                <a:latin typeface="Open Sans Semibold"/>
                <a:cs typeface="Open Sans Semibold"/>
              </a:defRPr>
            </a:lvl1pPr>
            <a:lvl2pPr>
              <a:defRPr sz="8600"/>
            </a:lvl2pPr>
            <a:lvl3pPr>
              <a:defRPr sz="8600"/>
            </a:lvl3pPr>
            <a:lvl4pPr>
              <a:defRPr sz="8600"/>
            </a:lvl4pPr>
            <a:lvl5pPr>
              <a:defRPr sz="8600"/>
            </a:lvl5pPr>
          </a:lstStyle>
          <a:p>
            <a:pPr lvl="0"/>
            <a:r>
              <a:rPr lang="da-DK" dirty="0" smtClean="0"/>
              <a:t>1</a:t>
            </a:r>
            <a:endParaRPr lang="da-DK" dirty="0"/>
          </a:p>
        </p:txBody>
      </p:sp>
    </p:spTree>
    <p:extLst>
      <p:ext uri="{BB962C8B-B14F-4D97-AF65-F5344CB8AC3E}">
        <p14:creationId xmlns:p14="http://schemas.microsoft.com/office/powerpoint/2010/main" val="1500167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Afsnitsoverskrif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722313" y="1725448"/>
            <a:ext cx="7772400" cy="4055241"/>
          </a:xfrm>
        </p:spPr>
        <p:txBody>
          <a:bodyPr lIns="0" tIns="0" rIns="0" bIns="0">
            <a:noAutofit/>
          </a:bodyPr>
          <a:lstStyle>
            <a:lvl1pPr marL="0" indent="0">
              <a:spcAft>
                <a:spcPts val="1200"/>
              </a:spcAft>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smtClean="0"/>
          </a:p>
        </p:txBody>
      </p:sp>
      <p:sp>
        <p:nvSpPr>
          <p:cNvPr id="7" name="Titel 1"/>
          <p:cNvSpPr>
            <a:spLocks noGrp="1"/>
          </p:cNvSpPr>
          <p:nvPr>
            <p:ph type="title"/>
          </p:nvPr>
        </p:nvSpPr>
        <p:spPr>
          <a:xfrm>
            <a:off x="457200" y="204566"/>
            <a:ext cx="8229600" cy="662534"/>
          </a:xfrm>
        </p:spPr>
        <p:txBody>
          <a:bodyPr>
            <a:normAutofit/>
          </a:bodyPr>
          <a:lstStyle>
            <a:lvl1pPr marL="0" indent="0" algn="l">
              <a:buNone/>
              <a:defRPr sz="2200"/>
            </a:lvl1pPr>
          </a:lstStyle>
          <a:p>
            <a:r>
              <a:rPr lang="da-DK" smtClean="0"/>
              <a:t>Klik for at redigere i master</a:t>
            </a:r>
            <a:endParaRPr lang="da-DK" dirty="0"/>
          </a:p>
        </p:txBody>
      </p:sp>
    </p:spTree>
    <p:extLst>
      <p:ext uri="{BB962C8B-B14F-4D97-AF65-F5344CB8AC3E}">
        <p14:creationId xmlns:p14="http://schemas.microsoft.com/office/powerpoint/2010/main" val="33300550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o indholdsobjekt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8" name="Titel 1"/>
          <p:cNvSpPr>
            <a:spLocks noGrp="1"/>
          </p:cNvSpPr>
          <p:nvPr>
            <p:ph type="title"/>
          </p:nvPr>
        </p:nvSpPr>
        <p:spPr>
          <a:xfrm>
            <a:off x="457200" y="204566"/>
            <a:ext cx="8229600" cy="662534"/>
          </a:xfrm>
        </p:spPr>
        <p:txBody>
          <a:bodyPr>
            <a:normAutofit/>
          </a:bodyPr>
          <a:lstStyle>
            <a:lvl1pPr marL="0" indent="0" algn="l">
              <a:buNone/>
              <a:defRPr sz="2200"/>
            </a:lvl1pPr>
          </a:lstStyle>
          <a:p>
            <a:r>
              <a:rPr lang="da-DK" smtClean="0"/>
              <a:t>Klik for at redigere i master</a:t>
            </a:r>
            <a:endParaRPr lang="da-DK" dirty="0"/>
          </a:p>
        </p:txBody>
      </p:sp>
      <p:sp>
        <p:nvSpPr>
          <p:cNvPr id="5" name="Pladsholder til dato 4"/>
          <p:cNvSpPr>
            <a:spLocks noGrp="1"/>
          </p:cNvSpPr>
          <p:nvPr>
            <p:ph type="dt" sz="half" idx="10"/>
          </p:nvPr>
        </p:nvSpPr>
        <p:spPr/>
        <p:txBody>
          <a:bodyPr/>
          <a:lstStyle>
            <a:lvl1pPr>
              <a:defRPr/>
            </a:lvl1pPr>
          </a:lstStyle>
          <a:p>
            <a:pPr>
              <a:defRPr/>
            </a:pPr>
            <a:fld id="{B999665B-2FFE-314B-B8FF-C63AAFB762C7}" type="datetimeFigureOut">
              <a:rPr lang="da-DK"/>
              <a:pPr>
                <a:defRPr/>
              </a:pPr>
              <a:t>03-04-2018</a:t>
            </a:fld>
            <a:endParaRPr lang="da-DK"/>
          </a:p>
        </p:txBody>
      </p:sp>
      <p:sp>
        <p:nvSpPr>
          <p:cNvPr id="6" name="Pladsholder til sidefod 5"/>
          <p:cNvSpPr>
            <a:spLocks noGrp="1"/>
          </p:cNvSpPr>
          <p:nvPr>
            <p:ph type="ftr" sz="quarter" idx="11"/>
          </p:nvPr>
        </p:nvSpPr>
        <p:spPr/>
        <p:txBody>
          <a:bodyPr/>
          <a:lstStyle>
            <a:lvl1pPr>
              <a:defRPr/>
            </a:lvl1pPr>
          </a:lstStyle>
          <a:p>
            <a:pPr>
              <a:defRPr/>
            </a:pPr>
            <a:endParaRPr lang="da-DK"/>
          </a:p>
        </p:txBody>
      </p:sp>
      <p:sp>
        <p:nvSpPr>
          <p:cNvPr id="7" name="Pladsholder til diasnummer 6"/>
          <p:cNvSpPr>
            <a:spLocks noGrp="1"/>
          </p:cNvSpPr>
          <p:nvPr>
            <p:ph type="sldNum" sz="quarter" idx="12"/>
          </p:nvPr>
        </p:nvSpPr>
        <p:spPr/>
        <p:txBody>
          <a:bodyPr/>
          <a:lstStyle>
            <a:lvl1pPr>
              <a:defRPr/>
            </a:lvl1pPr>
          </a:lstStyle>
          <a:p>
            <a:pPr>
              <a:defRPr/>
            </a:pPr>
            <a:fld id="{9F618202-0367-F840-ABCA-7DC54BAEB1D4}" type="slidenum">
              <a:rPr lang="da-DK"/>
              <a:pPr>
                <a:defRPr/>
              </a:pPr>
              <a:t>‹nr.›</a:t>
            </a:fld>
            <a:endParaRPr lang="da-DK"/>
          </a:p>
        </p:txBody>
      </p:sp>
    </p:spTree>
    <p:extLst>
      <p:ext uri="{BB962C8B-B14F-4D97-AF65-F5344CB8AC3E}">
        <p14:creationId xmlns:p14="http://schemas.microsoft.com/office/powerpoint/2010/main" val="3615101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ammenlign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0" name="Titel 1"/>
          <p:cNvSpPr>
            <a:spLocks noGrp="1"/>
          </p:cNvSpPr>
          <p:nvPr>
            <p:ph type="title"/>
          </p:nvPr>
        </p:nvSpPr>
        <p:spPr>
          <a:xfrm>
            <a:off x="457200" y="204566"/>
            <a:ext cx="8229600" cy="662534"/>
          </a:xfrm>
        </p:spPr>
        <p:txBody>
          <a:bodyPr>
            <a:normAutofit/>
          </a:bodyPr>
          <a:lstStyle>
            <a:lvl1pPr marL="0" indent="0" algn="l">
              <a:buNone/>
              <a:defRPr sz="2200"/>
            </a:lvl1pPr>
          </a:lstStyle>
          <a:p>
            <a:r>
              <a:rPr lang="da-DK" smtClean="0"/>
              <a:t>Klik for at redigere i master</a:t>
            </a:r>
            <a:endParaRPr lang="da-DK" dirty="0"/>
          </a:p>
        </p:txBody>
      </p:sp>
      <p:sp>
        <p:nvSpPr>
          <p:cNvPr id="7" name="Pladsholder til dato 6"/>
          <p:cNvSpPr>
            <a:spLocks noGrp="1"/>
          </p:cNvSpPr>
          <p:nvPr>
            <p:ph type="dt" sz="half" idx="10"/>
          </p:nvPr>
        </p:nvSpPr>
        <p:spPr/>
        <p:txBody>
          <a:bodyPr/>
          <a:lstStyle>
            <a:lvl1pPr>
              <a:defRPr/>
            </a:lvl1pPr>
          </a:lstStyle>
          <a:p>
            <a:pPr>
              <a:defRPr/>
            </a:pPr>
            <a:fld id="{C6A02A54-1799-1F44-B9AD-631E6A2B9B23}" type="datetimeFigureOut">
              <a:rPr lang="da-DK"/>
              <a:pPr>
                <a:defRPr/>
              </a:pPr>
              <a:t>03-04-2018</a:t>
            </a:fld>
            <a:endParaRPr lang="da-DK" dirty="0"/>
          </a:p>
        </p:txBody>
      </p:sp>
      <p:sp>
        <p:nvSpPr>
          <p:cNvPr id="8" name="Pladsholder til sidefod 7"/>
          <p:cNvSpPr>
            <a:spLocks noGrp="1"/>
          </p:cNvSpPr>
          <p:nvPr>
            <p:ph type="ftr" sz="quarter" idx="11"/>
          </p:nvPr>
        </p:nvSpPr>
        <p:spPr/>
        <p:txBody>
          <a:bodyPr/>
          <a:lstStyle>
            <a:lvl1pPr>
              <a:defRPr dirty="0"/>
            </a:lvl1pPr>
          </a:lstStyle>
          <a:p>
            <a:pPr>
              <a:defRPr/>
            </a:pPr>
            <a:endParaRPr lang="da-DK"/>
          </a:p>
        </p:txBody>
      </p:sp>
      <p:sp>
        <p:nvSpPr>
          <p:cNvPr id="9" name="Pladsholder til diasnummer 8"/>
          <p:cNvSpPr>
            <a:spLocks noGrp="1"/>
          </p:cNvSpPr>
          <p:nvPr>
            <p:ph type="sldNum" sz="quarter" idx="12"/>
          </p:nvPr>
        </p:nvSpPr>
        <p:spPr/>
        <p:txBody>
          <a:bodyPr/>
          <a:lstStyle>
            <a:lvl1pPr>
              <a:defRPr/>
            </a:lvl1pPr>
          </a:lstStyle>
          <a:p>
            <a:pPr>
              <a:defRPr/>
            </a:pPr>
            <a:fld id="{AA8D8A1D-B6EE-404F-9CC8-59634E0D98D4}" type="slidenum">
              <a:rPr lang="da-DK"/>
              <a:pPr>
                <a:defRPr/>
              </a:pPr>
              <a:t>‹nr.›</a:t>
            </a:fld>
            <a:endParaRPr lang="da-DK" dirty="0"/>
          </a:p>
        </p:txBody>
      </p:sp>
    </p:spTree>
    <p:extLst>
      <p:ext uri="{BB962C8B-B14F-4D97-AF65-F5344CB8AC3E}">
        <p14:creationId xmlns:p14="http://schemas.microsoft.com/office/powerpoint/2010/main" val="42577917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Kun tite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el 1"/>
          <p:cNvSpPr>
            <a:spLocks noGrp="1"/>
          </p:cNvSpPr>
          <p:nvPr>
            <p:ph type="title"/>
          </p:nvPr>
        </p:nvSpPr>
        <p:spPr>
          <a:xfrm>
            <a:off x="457200" y="204566"/>
            <a:ext cx="8229600" cy="662534"/>
          </a:xfrm>
        </p:spPr>
        <p:txBody>
          <a:bodyPr>
            <a:normAutofit/>
          </a:bodyPr>
          <a:lstStyle>
            <a:lvl1pPr marL="0" indent="0" algn="ctr">
              <a:buNone/>
              <a:defRPr sz="2200"/>
            </a:lvl1pPr>
          </a:lstStyle>
          <a:p>
            <a:r>
              <a:rPr lang="da-DK" smtClean="0"/>
              <a:t>Klik for at redigere i master</a:t>
            </a:r>
            <a:endParaRPr lang="da-DK" dirty="0"/>
          </a:p>
        </p:txBody>
      </p:sp>
      <p:sp>
        <p:nvSpPr>
          <p:cNvPr id="3" name="Pladsholder til dato 2"/>
          <p:cNvSpPr>
            <a:spLocks noGrp="1"/>
          </p:cNvSpPr>
          <p:nvPr>
            <p:ph type="dt" sz="half" idx="10"/>
          </p:nvPr>
        </p:nvSpPr>
        <p:spPr/>
        <p:txBody>
          <a:bodyPr/>
          <a:lstStyle>
            <a:lvl1pPr>
              <a:defRPr/>
            </a:lvl1pPr>
          </a:lstStyle>
          <a:p>
            <a:pPr>
              <a:defRPr/>
            </a:pPr>
            <a:fld id="{F8079E89-0753-1541-B259-33BF0014CF5E}" type="datetimeFigureOut">
              <a:rPr lang="da-DK"/>
              <a:pPr>
                <a:defRPr/>
              </a:pPr>
              <a:t>03-04-2018</a:t>
            </a:fld>
            <a:endParaRPr lang="da-DK"/>
          </a:p>
        </p:txBody>
      </p:sp>
      <p:sp>
        <p:nvSpPr>
          <p:cNvPr id="4" name="Pladsholder til sidefod 3"/>
          <p:cNvSpPr>
            <a:spLocks noGrp="1"/>
          </p:cNvSpPr>
          <p:nvPr>
            <p:ph type="ftr" sz="quarter" idx="11"/>
          </p:nvPr>
        </p:nvSpPr>
        <p:spPr/>
        <p:txBody>
          <a:bodyPr/>
          <a:lstStyle>
            <a:lvl1pPr>
              <a:defRPr/>
            </a:lvl1pPr>
          </a:lstStyle>
          <a:p>
            <a:pPr>
              <a:defRPr/>
            </a:pPr>
            <a:endParaRPr lang="da-DK"/>
          </a:p>
        </p:txBody>
      </p:sp>
      <p:sp>
        <p:nvSpPr>
          <p:cNvPr id="5" name="Pladsholder til diasnummer 4"/>
          <p:cNvSpPr>
            <a:spLocks noGrp="1"/>
          </p:cNvSpPr>
          <p:nvPr>
            <p:ph type="sldNum" sz="quarter" idx="12"/>
          </p:nvPr>
        </p:nvSpPr>
        <p:spPr/>
        <p:txBody>
          <a:bodyPr/>
          <a:lstStyle>
            <a:lvl1pPr>
              <a:defRPr/>
            </a:lvl1pPr>
          </a:lstStyle>
          <a:p>
            <a:pPr>
              <a:defRPr/>
            </a:pPr>
            <a:fld id="{4E7F203A-2420-AA4E-BCD5-910DC57A841D}" type="slidenum">
              <a:rPr lang="da-DK"/>
              <a:pPr>
                <a:defRPr/>
              </a:pPr>
              <a:t>‹nr.›</a:t>
            </a:fld>
            <a:endParaRPr lang="da-DK"/>
          </a:p>
        </p:txBody>
      </p:sp>
    </p:spTree>
    <p:extLst>
      <p:ext uri="{BB962C8B-B14F-4D97-AF65-F5344CB8AC3E}">
        <p14:creationId xmlns:p14="http://schemas.microsoft.com/office/powerpoint/2010/main" val="2964045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el og lodret teks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7" name="Titel 1"/>
          <p:cNvSpPr>
            <a:spLocks noGrp="1"/>
          </p:cNvSpPr>
          <p:nvPr>
            <p:ph type="title"/>
          </p:nvPr>
        </p:nvSpPr>
        <p:spPr>
          <a:xfrm>
            <a:off x="457200" y="204566"/>
            <a:ext cx="8229600" cy="662534"/>
          </a:xfrm>
        </p:spPr>
        <p:txBody>
          <a:bodyPr>
            <a:normAutofit/>
          </a:bodyPr>
          <a:lstStyle>
            <a:lvl1pPr marL="0" indent="0" algn="ctr">
              <a:buNone/>
              <a:defRPr sz="2200"/>
            </a:lvl1pPr>
          </a:lstStyle>
          <a:p>
            <a:r>
              <a:rPr lang="da-DK" smtClean="0"/>
              <a:t>Klik for at redigere i master</a:t>
            </a:r>
            <a:endParaRPr lang="da-DK" dirty="0"/>
          </a:p>
        </p:txBody>
      </p:sp>
      <p:sp>
        <p:nvSpPr>
          <p:cNvPr id="4" name="Pladsholder til dato 3"/>
          <p:cNvSpPr>
            <a:spLocks noGrp="1"/>
          </p:cNvSpPr>
          <p:nvPr>
            <p:ph type="dt" sz="half" idx="10"/>
          </p:nvPr>
        </p:nvSpPr>
        <p:spPr/>
        <p:txBody>
          <a:bodyPr/>
          <a:lstStyle>
            <a:lvl1pPr>
              <a:defRPr/>
            </a:lvl1pPr>
          </a:lstStyle>
          <a:p>
            <a:pPr>
              <a:defRPr/>
            </a:pPr>
            <a:fld id="{E70ABA3F-88F9-0C4B-BF42-1B68380E4CAD}" type="datetimeFigureOut">
              <a:rPr lang="da-DK"/>
              <a:pPr>
                <a:defRPr/>
              </a:pPr>
              <a:t>03-04-2018</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F8FC57A4-968F-144A-8CAD-E99776B92F0B}" type="slidenum">
              <a:rPr lang="da-DK"/>
              <a:pPr>
                <a:defRPr/>
              </a:pPr>
              <a:t>‹nr.›</a:t>
            </a:fld>
            <a:endParaRPr lang="da-DK"/>
          </a:p>
        </p:txBody>
      </p:sp>
    </p:spTree>
    <p:extLst>
      <p:ext uri="{BB962C8B-B14F-4D97-AF65-F5344CB8AC3E}">
        <p14:creationId xmlns:p14="http://schemas.microsoft.com/office/powerpoint/2010/main" val="110069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da-DK" smtClean="0"/>
              <a:t>Klik for at redigere i master</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31773EB0-CBBB-41FE-BE7F-91E1CACD054C}" type="datetimeFigureOut">
              <a:rPr lang="da-DK" smtClean="0"/>
              <a:t>03-04-2018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D079774-1D5D-49A0-BA6B-3C557202B30C}" type="slidenum">
              <a:rPr lang="da-DK" smtClean="0"/>
              <a:t>‹nr.›</a:t>
            </a:fld>
            <a:endParaRPr lang="da-DK"/>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754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da-DK" smtClean="0"/>
              <a:t>Klik for at redigere i master</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pPr>
              <a:defRPr/>
            </a:pPr>
            <a:fld id="{B999665B-2FFE-314B-B8FF-C63AAFB762C7}" type="datetimeFigureOut">
              <a:rPr lang="da-DK" smtClean="0"/>
              <a:pPr>
                <a:defRPr/>
              </a:pPr>
              <a:t>03-04-2018</a:t>
            </a:fld>
            <a:endParaRPr lang="da-DK"/>
          </a:p>
        </p:txBody>
      </p:sp>
      <p:sp>
        <p:nvSpPr>
          <p:cNvPr id="6" name="Footer Placeholder 5"/>
          <p:cNvSpPr>
            <a:spLocks noGrp="1"/>
          </p:cNvSpPr>
          <p:nvPr>
            <p:ph type="ftr" sz="quarter" idx="11"/>
          </p:nvPr>
        </p:nvSpPr>
        <p:spPr/>
        <p:txBody>
          <a:bodyPr/>
          <a:lstStyle/>
          <a:p>
            <a:pPr>
              <a:defRPr/>
            </a:pPr>
            <a:endParaRPr lang="da-DK"/>
          </a:p>
        </p:txBody>
      </p:sp>
      <p:sp>
        <p:nvSpPr>
          <p:cNvPr id="7" name="Slide Number Placeholder 6"/>
          <p:cNvSpPr>
            <a:spLocks noGrp="1"/>
          </p:cNvSpPr>
          <p:nvPr>
            <p:ph type="sldNum" sz="quarter" idx="12"/>
          </p:nvPr>
        </p:nvSpPr>
        <p:spPr/>
        <p:txBody>
          <a:bodyPr/>
          <a:lstStyle/>
          <a:p>
            <a:pPr>
              <a:defRPr/>
            </a:pPr>
            <a:fld id="{9F618202-0367-F840-ABCA-7DC54BAEB1D4}" type="slidenum">
              <a:rPr lang="da-DK" smtClean="0"/>
              <a:pPr>
                <a:defRPr/>
              </a:pPr>
              <a:t>‹nr.›</a:t>
            </a:fld>
            <a:endParaRPr lang="da-DK"/>
          </a:p>
        </p:txBody>
      </p:sp>
    </p:spTree>
    <p:extLst>
      <p:ext uri="{BB962C8B-B14F-4D97-AF65-F5344CB8AC3E}">
        <p14:creationId xmlns:p14="http://schemas.microsoft.com/office/powerpoint/2010/main" val="2322698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da-DK" smtClean="0"/>
              <a:t>Klik for at redigere i master</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Content Placeholder 3"/>
          <p:cNvSpPr>
            <a:spLocks noGrp="1"/>
          </p:cNvSpPr>
          <p:nvPr>
            <p:ph sz="half" idx="2"/>
          </p:nvPr>
        </p:nvSpPr>
        <p:spPr>
          <a:xfrm>
            <a:off x="822960" y="2582334"/>
            <a:ext cx="3703320" cy="328676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Content Placeholder 5"/>
          <p:cNvSpPr>
            <a:spLocks noGrp="1"/>
          </p:cNvSpPr>
          <p:nvPr>
            <p:ph sz="quarter" idx="4"/>
          </p:nvPr>
        </p:nvSpPr>
        <p:spPr>
          <a:xfrm>
            <a:off x="4663440" y="2582334"/>
            <a:ext cx="3703320" cy="328676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pPr>
              <a:defRPr/>
            </a:pPr>
            <a:fld id="{C6A02A54-1799-1F44-B9AD-631E6A2B9B23}" type="datetimeFigureOut">
              <a:rPr lang="da-DK" smtClean="0"/>
              <a:pPr>
                <a:defRPr/>
              </a:pPr>
              <a:t>03-04-2018</a:t>
            </a:fld>
            <a:endParaRPr lang="da-DK" dirty="0"/>
          </a:p>
        </p:txBody>
      </p:sp>
      <p:sp>
        <p:nvSpPr>
          <p:cNvPr id="8" name="Footer Placeholder 7"/>
          <p:cNvSpPr>
            <a:spLocks noGrp="1"/>
          </p:cNvSpPr>
          <p:nvPr>
            <p:ph type="ftr" sz="quarter" idx="11"/>
          </p:nvPr>
        </p:nvSpPr>
        <p:spPr/>
        <p:txBody>
          <a:bodyPr/>
          <a:lstStyle/>
          <a:p>
            <a:pPr>
              <a:defRPr/>
            </a:pPr>
            <a:endParaRPr lang="da-DK"/>
          </a:p>
        </p:txBody>
      </p:sp>
      <p:sp>
        <p:nvSpPr>
          <p:cNvPr id="9" name="Slide Number Placeholder 8"/>
          <p:cNvSpPr>
            <a:spLocks noGrp="1"/>
          </p:cNvSpPr>
          <p:nvPr>
            <p:ph type="sldNum" sz="quarter" idx="12"/>
          </p:nvPr>
        </p:nvSpPr>
        <p:spPr/>
        <p:txBody>
          <a:bodyPr/>
          <a:lstStyle/>
          <a:p>
            <a:pPr>
              <a:defRPr/>
            </a:pPr>
            <a:fld id="{AA8D8A1D-B6EE-404F-9CC8-59634E0D98D4}" type="slidenum">
              <a:rPr lang="da-DK" smtClean="0"/>
              <a:pPr>
                <a:defRPr/>
              </a:pPr>
              <a:t>‹nr.›</a:t>
            </a:fld>
            <a:endParaRPr lang="da-DK" dirty="0"/>
          </a:p>
        </p:txBody>
      </p:sp>
    </p:spTree>
    <p:extLst>
      <p:ext uri="{BB962C8B-B14F-4D97-AF65-F5344CB8AC3E}">
        <p14:creationId xmlns:p14="http://schemas.microsoft.com/office/powerpoint/2010/main" val="3207818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Date Placeholder 2"/>
          <p:cNvSpPr>
            <a:spLocks noGrp="1"/>
          </p:cNvSpPr>
          <p:nvPr>
            <p:ph type="dt" sz="half" idx="10"/>
          </p:nvPr>
        </p:nvSpPr>
        <p:spPr/>
        <p:txBody>
          <a:bodyPr/>
          <a:lstStyle/>
          <a:p>
            <a:pPr>
              <a:defRPr/>
            </a:pPr>
            <a:fld id="{F8079E89-0753-1541-B259-33BF0014CF5E}" type="datetimeFigureOut">
              <a:rPr lang="da-DK" smtClean="0"/>
              <a:pPr>
                <a:defRPr/>
              </a:pPr>
              <a:t>03-04-2018</a:t>
            </a:fld>
            <a:endParaRPr lang="da-DK"/>
          </a:p>
        </p:txBody>
      </p:sp>
      <p:sp>
        <p:nvSpPr>
          <p:cNvPr id="4" name="Footer Placeholder 3"/>
          <p:cNvSpPr>
            <a:spLocks noGrp="1"/>
          </p:cNvSpPr>
          <p:nvPr>
            <p:ph type="ftr" sz="quarter" idx="11"/>
          </p:nvPr>
        </p:nvSpPr>
        <p:spPr/>
        <p:txBody>
          <a:bodyPr/>
          <a:lstStyle/>
          <a:p>
            <a:pPr>
              <a:defRPr/>
            </a:pPr>
            <a:endParaRPr lang="da-DK"/>
          </a:p>
        </p:txBody>
      </p:sp>
      <p:sp>
        <p:nvSpPr>
          <p:cNvPr id="5" name="Slide Number Placeholder 4"/>
          <p:cNvSpPr>
            <a:spLocks noGrp="1"/>
          </p:cNvSpPr>
          <p:nvPr>
            <p:ph type="sldNum" sz="quarter" idx="12"/>
          </p:nvPr>
        </p:nvSpPr>
        <p:spPr/>
        <p:txBody>
          <a:bodyPr/>
          <a:lstStyle/>
          <a:p>
            <a:pPr>
              <a:defRPr/>
            </a:pPr>
            <a:fld id="{4E7F203A-2420-AA4E-BCD5-910DC57A841D}" type="slidenum">
              <a:rPr lang="da-DK" smtClean="0"/>
              <a:pPr>
                <a:defRPr/>
              </a:pPr>
              <a:t>‹nr.›</a:t>
            </a:fld>
            <a:endParaRPr lang="da-DK"/>
          </a:p>
        </p:txBody>
      </p:sp>
    </p:spTree>
    <p:extLst>
      <p:ext uri="{BB962C8B-B14F-4D97-AF65-F5344CB8AC3E}">
        <p14:creationId xmlns:p14="http://schemas.microsoft.com/office/powerpoint/2010/main" val="1377240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C079915A-4537-FC49-AF77-C201EF724E6F}" type="datetimeFigureOut">
              <a:rPr lang="da-DK" smtClean="0"/>
              <a:pPr>
                <a:defRPr/>
              </a:pPr>
              <a:t>03-04-2018</a:t>
            </a:fld>
            <a:endParaRPr lang="da-DK"/>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da-DK"/>
          </a:p>
        </p:txBody>
      </p:sp>
      <p:sp>
        <p:nvSpPr>
          <p:cNvPr id="9" name="Slide Number Placeholder 8"/>
          <p:cNvSpPr>
            <a:spLocks noGrp="1"/>
          </p:cNvSpPr>
          <p:nvPr>
            <p:ph type="sldNum" sz="quarter" idx="12"/>
          </p:nvPr>
        </p:nvSpPr>
        <p:spPr/>
        <p:txBody>
          <a:bodyPr/>
          <a:lstStyle/>
          <a:p>
            <a:pPr>
              <a:defRPr/>
            </a:pPr>
            <a:fld id="{DBB5C0E6-95FE-B949-87EE-A2F2A5038F28}" type="slidenum">
              <a:rPr lang="da-DK" smtClean="0"/>
              <a:pPr>
                <a:defRPr/>
              </a:pPr>
              <a:t>‹nr.›</a:t>
            </a:fld>
            <a:endParaRPr lang="da-DK"/>
          </a:p>
        </p:txBody>
      </p:sp>
    </p:spTree>
    <p:extLst>
      <p:ext uri="{BB962C8B-B14F-4D97-AF65-F5344CB8AC3E}">
        <p14:creationId xmlns:p14="http://schemas.microsoft.com/office/powerpoint/2010/main" val="2481432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da-DK" smtClean="0"/>
              <a:t>Klik for at redigere i master</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3ED7E294-4D9F-734E-9015-2F984CA3E543}" type="datetimeFigureOut">
              <a:rPr lang="da-DK" smtClean="0"/>
              <a:pPr>
                <a:defRPr/>
              </a:pPr>
              <a:t>03-04-2018</a:t>
            </a:fld>
            <a:endParaRPr lang="da-DK"/>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da-DK"/>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20F5333-6B5E-5C44-B2BE-DA27583C0FEB}" type="slidenum">
              <a:rPr lang="da-DK" smtClean="0"/>
              <a:pPr>
                <a:defRPr/>
              </a:pPr>
              <a:t>‹nr.›</a:t>
            </a:fld>
            <a:endParaRPr lang="da-DK"/>
          </a:p>
        </p:txBody>
      </p:sp>
    </p:spTree>
    <p:extLst>
      <p:ext uri="{BB962C8B-B14F-4D97-AF65-F5344CB8AC3E}">
        <p14:creationId xmlns:p14="http://schemas.microsoft.com/office/powerpoint/2010/main" val="966388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Date Placeholder 4"/>
          <p:cNvSpPr>
            <a:spLocks noGrp="1"/>
          </p:cNvSpPr>
          <p:nvPr>
            <p:ph type="dt" sz="half" idx="10"/>
          </p:nvPr>
        </p:nvSpPr>
        <p:spPr/>
        <p:txBody>
          <a:bodyPr/>
          <a:lstStyle/>
          <a:p>
            <a:pPr>
              <a:defRPr/>
            </a:pPr>
            <a:fld id="{E1C59E61-C1C5-EB4E-B69B-103E53A0D640}" type="datetimeFigureOut">
              <a:rPr lang="da-DK" smtClean="0"/>
              <a:pPr>
                <a:defRPr/>
              </a:pPr>
              <a:t>03-04-2018</a:t>
            </a:fld>
            <a:endParaRPr lang="da-DK"/>
          </a:p>
        </p:txBody>
      </p:sp>
      <p:sp>
        <p:nvSpPr>
          <p:cNvPr id="6" name="Footer Placeholder 5"/>
          <p:cNvSpPr>
            <a:spLocks noGrp="1"/>
          </p:cNvSpPr>
          <p:nvPr>
            <p:ph type="ftr" sz="quarter" idx="11"/>
          </p:nvPr>
        </p:nvSpPr>
        <p:spPr/>
        <p:txBody>
          <a:bodyPr/>
          <a:lstStyle/>
          <a:p>
            <a:pPr>
              <a:defRPr/>
            </a:pPr>
            <a:endParaRPr lang="da-DK"/>
          </a:p>
        </p:txBody>
      </p:sp>
      <p:sp>
        <p:nvSpPr>
          <p:cNvPr id="7" name="Slide Number Placeholder 6"/>
          <p:cNvSpPr>
            <a:spLocks noGrp="1"/>
          </p:cNvSpPr>
          <p:nvPr>
            <p:ph type="sldNum" sz="quarter" idx="12"/>
          </p:nvPr>
        </p:nvSpPr>
        <p:spPr/>
        <p:txBody>
          <a:bodyPr/>
          <a:lstStyle/>
          <a:p>
            <a:pPr>
              <a:defRPr/>
            </a:pPr>
            <a:fld id="{E61F4D2A-CFCD-7847-A288-D7416DDAB208}" type="slidenum">
              <a:rPr lang="da-DK" smtClean="0"/>
              <a:pPr>
                <a:defRPr/>
              </a:pPr>
              <a:t>‹nr.›</a:t>
            </a:fld>
            <a:endParaRPr lang="da-DK"/>
          </a:p>
        </p:txBody>
      </p:sp>
    </p:spTree>
    <p:extLst>
      <p:ext uri="{BB962C8B-B14F-4D97-AF65-F5344CB8AC3E}">
        <p14:creationId xmlns:p14="http://schemas.microsoft.com/office/powerpoint/2010/main" val="2682105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da-DK" smtClean="0"/>
              <a:t>Klik for at redigere i master</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C70EDA0D-EEF7-C94B-95BF-398B8B21FA3C}" type="datetimeFigureOut">
              <a:rPr lang="da-DK" smtClean="0"/>
              <a:pPr>
                <a:defRPr/>
              </a:pPr>
              <a:t>03-04-2018</a:t>
            </a:fld>
            <a:endParaRPr lang="da-DK"/>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da-DK"/>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EE63BD61-B20D-8C43-8903-8B42DABB9B63}" type="slidenum">
              <a:rPr lang="da-DK" smtClean="0"/>
              <a:pPr>
                <a:defRPr/>
              </a:pPr>
              <a:t>‹nr.›</a:t>
            </a:fld>
            <a:endParaRPr lang="da-DK"/>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951059"/>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717" r:id="rId12"/>
    <p:sldLayoutId id="2147483671" r:id="rId13"/>
    <p:sldLayoutId id="2147483672"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73" r:id="rId24"/>
    <p:sldLayoutId id="2147483674" r:id="rId25"/>
    <p:sldLayoutId id="2147483675" r:id="rId26"/>
    <p:sldLayoutId id="2147483676" r:id="rId27"/>
    <p:sldLayoutId id="2147483680" r:id="rId28"/>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8.png"/><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8.pn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png"/></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2960" y="758952"/>
            <a:ext cx="7543800" cy="2491242"/>
          </a:xfrm>
        </p:spPr>
        <p:txBody>
          <a:bodyPr anchor="t">
            <a:normAutofit/>
          </a:bodyPr>
          <a:lstStyle/>
          <a:p>
            <a:pPr algn="ctr"/>
            <a:r>
              <a:rPr lang="da-DK" i="1" dirty="0" smtClean="0"/>
              <a:t>Forpremiere </a:t>
            </a:r>
            <a:r>
              <a:rPr lang="da-DK" i="1" dirty="0"/>
              <a:t>på det nye </a:t>
            </a:r>
            <a:r>
              <a:rPr lang="da-DK" i="1" dirty="0" smtClean="0"/>
              <a:t>AB-system</a:t>
            </a:r>
            <a:endParaRPr lang="da-DK" sz="6600" i="1" dirty="0"/>
          </a:p>
        </p:txBody>
      </p:sp>
      <p:sp>
        <p:nvSpPr>
          <p:cNvPr id="3" name="Undertitel 2"/>
          <p:cNvSpPr>
            <a:spLocks noGrp="1"/>
          </p:cNvSpPr>
          <p:nvPr>
            <p:ph type="subTitle" idx="1"/>
          </p:nvPr>
        </p:nvSpPr>
        <p:spPr>
          <a:xfrm>
            <a:off x="822960" y="3075540"/>
            <a:ext cx="7543800" cy="1143000"/>
          </a:xfrm>
        </p:spPr>
        <p:txBody>
          <a:bodyPr anchor="ctr"/>
          <a:lstStyle/>
          <a:p>
            <a:pPr algn="ctr">
              <a:spcBef>
                <a:spcPts val="0"/>
              </a:spcBef>
              <a:spcAft>
                <a:spcPts val="0"/>
              </a:spcAft>
              <a:defRPr/>
            </a:pPr>
            <a:r>
              <a:rPr lang="da-DK" dirty="0" smtClean="0"/>
              <a:t>Advokat </a:t>
            </a:r>
            <a:r>
              <a:rPr lang="da-DK" dirty="0"/>
              <a:t>Carsten Lang-Jensen </a:t>
            </a:r>
            <a:endParaRPr lang="da-DK" dirty="0" smtClean="0"/>
          </a:p>
          <a:p>
            <a:pPr algn="ctr">
              <a:spcBef>
                <a:spcPts val="0"/>
              </a:spcBef>
              <a:spcAft>
                <a:spcPts val="0"/>
              </a:spcAft>
              <a:defRPr/>
            </a:pPr>
            <a:r>
              <a:rPr lang="da-DK" dirty="0" smtClean="0"/>
              <a:t>Og </a:t>
            </a:r>
            <a:r>
              <a:rPr lang="da-DK" dirty="0"/>
              <a:t>Advokat Peter </a:t>
            </a:r>
            <a:r>
              <a:rPr lang="da-DK" dirty="0" err="1" smtClean="0"/>
              <a:t>DianatI</a:t>
            </a:r>
            <a:endParaRPr lang="da-DK" dirty="0"/>
          </a:p>
        </p:txBody>
      </p:sp>
      <p:grpSp>
        <p:nvGrpSpPr>
          <p:cNvPr id="4" name="Gruppe 3"/>
          <p:cNvGrpSpPr/>
          <p:nvPr/>
        </p:nvGrpSpPr>
        <p:grpSpPr>
          <a:xfrm>
            <a:off x="1596768" y="5186887"/>
            <a:ext cx="5950464" cy="771420"/>
            <a:chOff x="1423406" y="5186887"/>
            <a:chExt cx="5950464" cy="771420"/>
          </a:xfrm>
        </p:grpSpPr>
        <p:pic>
          <p:nvPicPr>
            <p:cNvPr id="5" name="Billede 4"/>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6" name="Billede 5"/>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7" name="Billede 6"/>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Tree>
    <p:extLst>
      <p:ext uri="{BB962C8B-B14F-4D97-AF65-F5344CB8AC3E}">
        <p14:creationId xmlns:p14="http://schemas.microsoft.com/office/powerpoint/2010/main" val="2894188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822960" y="3075540"/>
            <a:ext cx="7543800" cy="1143000"/>
          </a:xfrm>
        </p:spPr>
        <p:txBody>
          <a:bodyPr anchor="ctr"/>
          <a:lstStyle/>
          <a:p>
            <a:pPr algn="ctr">
              <a:spcBef>
                <a:spcPts val="0"/>
              </a:spcBef>
              <a:spcAft>
                <a:spcPts val="0"/>
              </a:spcAft>
              <a:defRPr/>
            </a:pPr>
            <a:r>
              <a:rPr lang="da-DK" b="1" dirty="0" smtClean="0"/>
              <a:t>TRAILER 2:</a:t>
            </a:r>
          </a:p>
          <a:p>
            <a:pPr algn="ctr">
              <a:spcBef>
                <a:spcPts val="0"/>
              </a:spcBef>
              <a:spcAft>
                <a:spcPts val="0"/>
              </a:spcAft>
              <a:defRPr/>
            </a:pPr>
            <a:r>
              <a:rPr lang="da-DK" dirty="0" smtClean="0"/>
              <a:t>NYE </a:t>
            </a:r>
            <a:r>
              <a:rPr lang="da-DK" dirty="0"/>
              <a:t>krav til udbud, tilbud </a:t>
            </a:r>
            <a:endParaRPr lang="da-DK" dirty="0" smtClean="0"/>
          </a:p>
          <a:p>
            <a:pPr algn="ctr">
              <a:spcBef>
                <a:spcPts val="0"/>
              </a:spcBef>
              <a:spcAft>
                <a:spcPts val="0"/>
              </a:spcAft>
              <a:defRPr/>
            </a:pPr>
            <a:r>
              <a:rPr lang="da-DK" dirty="0" smtClean="0"/>
              <a:t>og </a:t>
            </a:r>
            <a:r>
              <a:rPr lang="da-DK" dirty="0"/>
              <a:t>aftaleindgåelse </a:t>
            </a:r>
          </a:p>
        </p:txBody>
      </p:sp>
      <p:grpSp>
        <p:nvGrpSpPr>
          <p:cNvPr id="4" name="Gruppe 3"/>
          <p:cNvGrpSpPr/>
          <p:nvPr/>
        </p:nvGrpSpPr>
        <p:grpSpPr>
          <a:xfrm>
            <a:off x="1596768" y="5186887"/>
            <a:ext cx="5950464" cy="771420"/>
            <a:chOff x="1423406" y="5186887"/>
            <a:chExt cx="5950464" cy="771420"/>
          </a:xfrm>
        </p:grpSpPr>
        <p:pic>
          <p:nvPicPr>
            <p:cNvPr id="5" name="Billede 4"/>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6" name="Billede 5"/>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7" name="Billede 6"/>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pic>
        <p:nvPicPr>
          <p:cNvPr id="9" name="Billed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3075539"/>
          </a:xfrm>
          <a:prstGeom prst="rect">
            <a:avLst/>
          </a:prstGeom>
        </p:spPr>
      </p:pic>
    </p:spTree>
    <p:extLst>
      <p:ext uri="{BB962C8B-B14F-4D97-AF65-F5344CB8AC3E}">
        <p14:creationId xmlns:p14="http://schemas.microsoft.com/office/powerpoint/2010/main" val="158191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a-DK" sz="1800" dirty="0" smtClean="0"/>
              <a:t>Nyskabelser:</a:t>
            </a:r>
          </a:p>
          <a:p>
            <a:pPr marL="0" indent="0">
              <a:buNone/>
            </a:pPr>
            <a:endParaRPr lang="da-DK" sz="1800" b="1" dirty="0" smtClean="0"/>
          </a:p>
          <a:p>
            <a:r>
              <a:rPr lang="da-DK" sz="1800" dirty="0" smtClean="0"/>
              <a:t>Rangorden </a:t>
            </a:r>
            <a:r>
              <a:rPr lang="da-DK" sz="1800" dirty="0"/>
              <a:t>af dokumenter, jf. AB § 6, stk. 3/ABR §4, stk. 2 og 6 (</a:t>
            </a:r>
            <a:r>
              <a:rPr lang="da-DK" sz="1800" dirty="0" smtClean="0"/>
              <a:t>aftale)</a:t>
            </a:r>
            <a:endParaRPr lang="da-DK" sz="1800" dirty="0"/>
          </a:p>
          <a:p>
            <a:r>
              <a:rPr lang="da-DK" sz="1800" dirty="0" smtClean="0"/>
              <a:t>Krav </a:t>
            </a:r>
            <a:r>
              <a:rPr lang="da-DK" sz="1800" dirty="0"/>
              <a:t>til </a:t>
            </a:r>
            <a:r>
              <a:rPr lang="da-DK" sz="1800" dirty="0" smtClean="0"/>
              <a:t>hovedtidsplan, </a:t>
            </a:r>
            <a:r>
              <a:rPr lang="da-DK" sz="1800" dirty="0"/>
              <a:t>jf. AB § 4, stk. </a:t>
            </a:r>
            <a:r>
              <a:rPr lang="da-DK" sz="1800" dirty="0" smtClean="0"/>
              <a:t>4 (udbud)</a:t>
            </a:r>
          </a:p>
          <a:p>
            <a:r>
              <a:rPr lang="da-DK" sz="1800" dirty="0" smtClean="0"/>
              <a:t>Angivelse </a:t>
            </a:r>
            <a:r>
              <a:rPr lang="da-DK" sz="1800" dirty="0"/>
              <a:t>af </a:t>
            </a:r>
            <a:r>
              <a:rPr lang="da-DK" sz="1800" dirty="0" smtClean="0"/>
              <a:t>projekteringsomfang (entreprenørprojektering), </a:t>
            </a:r>
            <a:r>
              <a:rPr lang="da-DK" sz="1800" dirty="0"/>
              <a:t>jf. AB § 4, stk. </a:t>
            </a:r>
            <a:r>
              <a:rPr lang="da-DK" sz="1800" dirty="0" smtClean="0"/>
              <a:t>3 (udbud)</a:t>
            </a:r>
          </a:p>
          <a:p>
            <a:pPr marL="457200" lvl="1" indent="0">
              <a:buNone/>
            </a:pPr>
            <a:endParaRPr lang="da-DK" sz="1800" dirty="0"/>
          </a:p>
          <a:p>
            <a:pPr marL="0" indent="0">
              <a:buNone/>
            </a:pPr>
            <a:r>
              <a:rPr lang="da-DK" sz="1800" dirty="0" smtClean="0"/>
              <a:t>Tilpasninger:</a:t>
            </a:r>
          </a:p>
          <a:p>
            <a:pPr marL="0" indent="0">
              <a:buNone/>
            </a:pPr>
            <a:endParaRPr lang="da-DK" sz="1800" b="1" dirty="0" smtClean="0"/>
          </a:p>
          <a:p>
            <a:r>
              <a:rPr lang="da-DK" sz="1800" dirty="0" smtClean="0"/>
              <a:t>Forbehold skal klart og samlet fremgå, jf. AB §5, stk. 3 (tilbud)</a:t>
            </a:r>
          </a:p>
          <a:p>
            <a:r>
              <a:rPr lang="da-DK" sz="1800" dirty="0" smtClean="0"/>
              <a:t>Vejrligsbestemte </a:t>
            </a:r>
            <a:r>
              <a:rPr lang="da-DK" sz="1800" dirty="0"/>
              <a:t>vinterforanstaltninger er ekstraarbejder, jf. AB § 5, stk. 4</a:t>
            </a:r>
            <a:r>
              <a:rPr lang="da-DK" sz="1800" dirty="0" smtClean="0"/>
              <a:t>. Årstidsbestemte vinterforanstaltninger er indeholdt (tilbud)</a:t>
            </a:r>
            <a:endParaRPr lang="da-DK" sz="1800" dirty="0"/>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a:t>Nyskabelser og tilpasninger</a:t>
            </a:r>
          </a:p>
        </p:txBody>
      </p:sp>
      <p:sp>
        <p:nvSpPr>
          <p:cNvPr id="9" name="Tekstfelt 8"/>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2 – udbud, tilbud og aftaleindgåelse</a:t>
            </a:r>
            <a:endParaRPr lang="da-DK" sz="1000" i="1" dirty="0">
              <a:solidFill>
                <a:sysClr val="windowText" lastClr="000000"/>
              </a:solidFill>
            </a:endParaRPr>
          </a:p>
        </p:txBody>
      </p:sp>
    </p:spTree>
    <p:extLst>
      <p:ext uri="{BB962C8B-B14F-4D97-AF65-F5344CB8AC3E}">
        <p14:creationId xmlns:p14="http://schemas.microsoft.com/office/powerpoint/2010/main" val="1237994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a-DK" sz="1600" dirty="0"/>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9" name="Tekstfelt 8"/>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2 – udbud, tilbud og aftaleindgåelse</a:t>
            </a:r>
            <a:endParaRPr lang="da-DK" sz="1000" i="1" dirty="0">
              <a:solidFill>
                <a:sysClr val="windowText" lastClr="000000"/>
              </a:solidFill>
            </a:endParaRPr>
          </a:p>
        </p:txBody>
      </p:sp>
      <p:pic>
        <p:nvPicPr>
          <p:cNvPr id="6" name="Billede 5"/>
          <p:cNvPicPr>
            <a:picLocks noChangeAspect="1"/>
          </p:cNvPicPr>
          <p:nvPr/>
        </p:nvPicPr>
        <p:blipFill>
          <a:blip r:embed="rId5"/>
          <a:stretch>
            <a:fillRect/>
          </a:stretch>
        </p:blipFill>
        <p:spPr>
          <a:xfrm>
            <a:off x="881062" y="1281112"/>
            <a:ext cx="7381875" cy="4295775"/>
          </a:xfrm>
          <a:prstGeom prst="rect">
            <a:avLst/>
          </a:prstGeom>
        </p:spPr>
      </p:pic>
    </p:spTree>
    <p:extLst>
      <p:ext uri="{BB962C8B-B14F-4D97-AF65-F5344CB8AC3E}">
        <p14:creationId xmlns:p14="http://schemas.microsoft.com/office/powerpoint/2010/main" val="816710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a-DK" sz="1600" dirty="0"/>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9" name="Tekstfelt 8"/>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2 – udbud, tilbud og aftaleindgåelse</a:t>
            </a:r>
            <a:endParaRPr lang="da-DK" sz="1000" i="1" dirty="0">
              <a:solidFill>
                <a:sysClr val="windowText" lastClr="000000"/>
              </a:solidFill>
            </a:endParaRPr>
          </a:p>
        </p:txBody>
      </p:sp>
      <p:pic>
        <p:nvPicPr>
          <p:cNvPr id="6" name="Billede 5"/>
          <p:cNvPicPr>
            <a:picLocks noChangeAspect="1"/>
          </p:cNvPicPr>
          <p:nvPr/>
        </p:nvPicPr>
        <p:blipFill>
          <a:blip r:embed="rId5"/>
          <a:stretch>
            <a:fillRect/>
          </a:stretch>
        </p:blipFill>
        <p:spPr>
          <a:xfrm>
            <a:off x="0" y="1628758"/>
            <a:ext cx="8595360" cy="3384456"/>
          </a:xfrm>
          <a:prstGeom prst="rect">
            <a:avLst/>
          </a:prstGeom>
        </p:spPr>
      </p:pic>
    </p:spTree>
    <p:extLst>
      <p:ext uri="{BB962C8B-B14F-4D97-AF65-F5344CB8AC3E}">
        <p14:creationId xmlns:p14="http://schemas.microsoft.com/office/powerpoint/2010/main" val="2252148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a-DK" sz="1800" dirty="0" smtClean="0"/>
              <a:t>Nyskabelser:</a:t>
            </a:r>
          </a:p>
          <a:p>
            <a:pPr marL="0" indent="0">
              <a:buNone/>
            </a:pPr>
            <a:endParaRPr lang="da-DK" sz="1800" b="1" dirty="0" smtClean="0"/>
          </a:p>
          <a:p>
            <a:r>
              <a:rPr lang="da-DK" sz="1800" dirty="0" smtClean="0"/>
              <a:t>Rangorden </a:t>
            </a:r>
            <a:r>
              <a:rPr lang="da-DK" sz="1800" dirty="0"/>
              <a:t>af dokumenter, jf. AB § 6, stk. 3/ABR §4, stk. 2 og 6 (</a:t>
            </a:r>
            <a:r>
              <a:rPr lang="da-DK" sz="1800" dirty="0" smtClean="0"/>
              <a:t>aftale)</a:t>
            </a:r>
            <a:endParaRPr lang="da-DK" sz="1800" dirty="0"/>
          </a:p>
          <a:p>
            <a:r>
              <a:rPr lang="da-DK" sz="1800" dirty="0" smtClean="0"/>
              <a:t>Krav </a:t>
            </a:r>
            <a:r>
              <a:rPr lang="da-DK" sz="1800" dirty="0"/>
              <a:t>til </a:t>
            </a:r>
            <a:r>
              <a:rPr lang="da-DK" sz="1800" dirty="0" smtClean="0"/>
              <a:t>hovedtidsplan, </a:t>
            </a:r>
            <a:r>
              <a:rPr lang="da-DK" sz="1800" dirty="0"/>
              <a:t>jf. AB § 4, stk. </a:t>
            </a:r>
            <a:r>
              <a:rPr lang="da-DK" sz="1800" dirty="0" smtClean="0"/>
              <a:t>4 (udbud)</a:t>
            </a:r>
          </a:p>
          <a:p>
            <a:r>
              <a:rPr lang="da-DK" sz="1800" dirty="0" smtClean="0"/>
              <a:t>Angivelse </a:t>
            </a:r>
            <a:r>
              <a:rPr lang="da-DK" sz="1800" dirty="0"/>
              <a:t>af </a:t>
            </a:r>
            <a:r>
              <a:rPr lang="da-DK" sz="1800" dirty="0" smtClean="0"/>
              <a:t>projekteringsomfang (entreprenørprojektering), </a:t>
            </a:r>
            <a:r>
              <a:rPr lang="da-DK" sz="1800" dirty="0"/>
              <a:t>jf. AB § 4, stk. </a:t>
            </a:r>
            <a:r>
              <a:rPr lang="da-DK" sz="1800" dirty="0" smtClean="0"/>
              <a:t>3 (udbud)</a:t>
            </a:r>
          </a:p>
          <a:p>
            <a:pPr marL="457200" lvl="1" indent="0">
              <a:buNone/>
            </a:pPr>
            <a:endParaRPr lang="da-DK" sz="1800" dirty="0"/>
          </a:p>
          <a:p>
            <a:pPr marL="0" indent="0">
              <a:buNone/>
            </a:pPr>
            <a:r>
              <a:rPr lang="da-DK" sz="1800" dirty="0" smtClean="0"/>
              <a:t>Tilpasninger:</a:t>
            </a:r>
          </a:p>
          <a:p>
            <a:pPr marL="0" indent="0">
              <a:buNone/>
            </a:pPr>
            <a:endParaRPr lang="da-DK" sz="1800" b="1" dirty="0" smtClean="0"/>
          </a:p>
          <a:p>
            <a:r>
              <a:rPr lang="da-DK" sz="1800" dirty="0" smtClean="0"/>
              <a:t>Forbehold skal klart og samlet fremgå, jf. AB §5, stk. 3 (tilbud)</a:t>
            </a:r>
          </a:p>
          <a:p>
            <a:r>
              <a:rPr lang="da-DK" sz="1800" dirty="0" smtClean="0"/>
              <a:t>Vejrligsbestemte </a:t>
            </a:r>
            <a:r>
              <a:rPr lang="da-DK" sz="1800" dirty="0"/>
              <a:t>vinterforanstaltninger er ekstraarbejder, jf. AB § 5, stk. 4</a:t>
            </a:r>
            <a:r>
              <a:rPr lang="da-DK" sz="1800" dirty="0" smtClean="0"/>
              <a:t>. Årstidsbestemte vinterforanstaltninger er indeholdt (tilbud)</a:t>
            </a:r>
            <a:endParaRPr lang="da-DK" sz="1800" dirty="0"/>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a:t>Nyskabelser og tilpasninger</a:t>
            </a:r>
          </a:p>
        </p:txBody>
      </p:sp>
      <p:sp>
        <p:nvSpPr>
          <p:cNvPr id="9" name="Tekstfelt 8"/>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2 – udbud, tilbud og aftaleindgåelse</a:t>
            </a:r>
            <a:endParaRPr lang="da-DK" sz="1000" i="1" dirty="0">
              <a:solidFill>
                <a:sysClr val="windowText" lastClr="000000"/>
              </a:solidFill>
            </a:endParaRPr>
          </a:p>
        </p:txBody>
      </p:sp>
    </p:spTree>
    <p:extLst>
      <p:ext uri="{BB962C8B-B14F-4D97-AF65-F5344CB8AC3E}">
        <p14:creationId xmlns:p14="http://schemas.microsoft.com/office/powerpoint/2010/main" val="1411529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a-DK" sz="1600" dirty="0"/>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9" name="Tekstfelt 8"/>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2 – udbud, tilbud og aftaleindgåelse</a:t>
            </a:r>
            <a:endParaRPr lang="da-DK" sz="1000" i="1" dirty="0">
              <a:solidFill>
                <a:sysClr val="windowText" lastClr="000000"/>
              </a:solidFill>
            </a:endParaRPr>
          </a:p>
        </p:txBody>
      </p:sp>
      <p:pic>
        <p:nvPicPr>
          <p:cNvPr id="6" name="Billede 5"/>
          <p:cNvPicPr>
            <a:picLocks noChangeAspect="1"/>
          </p:cNvPicPr>
          <p:nvPr/>
        </p:nvPicPr>
        <p:blipFill>
          <a:blip r:embed="rId5"/>
          <a:stretch>
            <a:fillRect/>
          </a:stretch>
        </p:blipFill>
        <p:spPr>
          <a:xfrm>
            <a:off x="-313508" y="990993"/>
            <a:ext cx="9144000" cy="4338945"/>
          </a:xfrm>
          <a:prstGeom prst="rect">
            <a:avLst/>
          </a:prstGeom>
        </p:spPr>
      </p:pic>
    </p:spTree>
    <p:extLst>
      <p:ext uri="{BB962C8B-B14F-4D97-AF65-F5344CB8AC3E}">
        <p14:creationId xmlns:p14="http://schemas.microsoft.com/office/powerpoint/2010/main" val="3463826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a-DK" sz="1800" dirty="0" smtClean="0"/>
              <a:t>Nyskabelser:</a:t>
            </a:r>
          </a:p>
          <a:p>
            <a:pPr marL="0" indent="0">
              <a:buNone/>
            </a:pPr>
            <a:endParaRPr lang="da-DK" sz="1800" b="1" dirty="0" smtClean="0"/>
          </a:p>
          <a:p>
            <a:r>
              <a:rPr lang="da-DK" sz="1800" dirty="0" smtClean="0"/>
              <a:t>Rangorden </a:t>
            </a:r>
            <a:r>
              <a:rPr lang="da-DK" sz="1800" dirty="0"/>
              <a:t>af dokumenter, jf. AB § 6, stk. 3/ABR §4, stk. 2 og 6 (</a:t>
            </a:r>
            <a:r>
              <a:rPr lang="da-DK" sz="1800" dirty="0" smtClean="0"/>
              <a:t>aftale)</a:t>
            </a:r>
            <a:endParaRPr lang="da-DK" sz="1800" dirty="0"/>
          </a:p>
          <a:p>
            <a:r>
              <a:rPr lang="da-DK" sz="1800" dirty="0" smtClean="0"/>
              <a:t>Krav </a:t>
            </a:r>
            <a:r>
              <a:rPr lang="da-DK" sz="1800" dirty="0"/>
              <a:t>til </a:t>
            </a:r>
            <a:r>
              <a:rPr lang="da-DK" sz="1800" dirty="0" smtClean="0"/>
              <a:t>hovedtidsplan, </a:t>
            </a:r>
            <a:r>
              <a:rPr lang="da-DK" sz="1800" dirty="0"/>
              <a:t>jf. AB § 4, stk. </a:t>
            </a:r>
            <a:r>
              <a:rPr lang="da-DK" sz="1800" dirty="0" smtClean="0"/>
              <a:t>4 (udbud)</a:t>
            </a:r>
          </a:p>
          <a:p>
            <a:r>
              <a:rPr lang="da-DK" sz="1800" dirty="0" smtClean="0"/>
              <a:t>Angivelse </a:t>
            </a:r>
            <a:r>
              <a:rPr lang="da-DK" sz="1800" dirty="0"/>
              <a:t>af </a:t>
            </a:r>
            <a:r>
              <a:rPr lang="da-DK" sz="1800" dirty="0" smtClean="0"/>
              <a:t>projekteringsomfang (entreprenørprojektering), </a:t>
            </a:r>
            <a:r>
              <a:rPr lang="da-DK" sz="1800" dirty="0"/>
              <a:t>jf. AB § 4, stk. </a:t>
            </a:r>
            <a:r>
              <a:rPr lang="da-DK" sz="1800" dirty="0" smtClean="0"/>
              <a:t>3 (udbud)</a:t>
            </a:r>
          </a:p>
          <a:p>
            <a:pPr marL="457200" lvl="1" indent="0">
              <a:buNone/>
            </a:pPr>
            <a:endParaRPr lang="da-DK" sz="1800" dirty="0"/>
          </a:p>
          <a:p>
            <a:pPr marL="0" indent="0">
              <a:buNone/>
            </a:pPr>
            <a:r>
              <a:rPr lang="da-DK" sz="1800" dirty="0" smtClean="0"/>
              <a:t>Tilpasninger:</a:t>
            </a:r>
          </a:p>
          <a:p>
            <a:pPr marL="0" indent="0">
              <a:buNone/>
            </a:pPr>
            <a:endParaRPr lang="da-DK" sz="1800" b="1" dirty="0" smtClean="0"/>
          </a:p>
          <a:p>
            <a:r>
              <a:rPr lang="da-DK" sz="1800" dirty="0" smtClean="0"/>
              <a:t>Forbehold skal klart og samlet fremgå, jf. AB §5, stk. 3 (tilbud)</a:t>
            </a:r>
          </a:p>
          <a:p>
            <a:r>
              <a:rPr lang="da-DK" sz="1800" dirty="0" smtClean="0"/>
              <a:t>Vejrligsbestemte </a:t>
            </a:r>
            <a:r>
              <a:rPr lang="da-DK" sz="1800" dirty="0"/>
              <a:t>vinterforanstaltninger er ekstraarbejder, jf. AB § 5, stk. 4</a:t>
            </a:r>
            <a:r>
              <a:rPr lang="da-DK" sz="1800" dirty="0" smtClean="0"/>
              <a:t>. Årstidsbestemte vinterforanstaltninger er indeholdt (tilbud)</a:t>
            </a:r>
            <a:endParaRPr lang="da-DK" sz="1800" dirty="0"/>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a:t>Nyskabelser og tilpasninger</a:t>
            </a:r>
          </a:p>
        </p:txBody>
      </p:sp>
      <p:sp>
        <p:nvSpPr>
          <p:cNvPr id="9" name="Tekstfelt 8"/>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2 – udbud, tilbud og aftaleindgåelse</a:t>
            </a:r>
            <a:endParaRPr lang="da-DK" sz="1000" i="1" dirty="0">
              <a:solidFill>
                <a:sysClr val="windowText" lastClr="000000"/>
              </a:solidFill>
            </a:endParaRPr>
          </a:p>
        </p:txBody>
      </p:sp>
    </p:spTree>
    <p:extLst>
      <p:ext uri="{BB962C8B-B14F-4D97-AF65-F5344CB8AC3E}">
        <p14:creationId xmlns:p14="http://schemas.microsoft.com/office/powerpoint/2010/main" val="3564918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822960" y="3075540"/>
            <a:ext cx="7543800" cy="1143000"/>
          </a:xfrm>
        </p:spPr>
        <p:txBody>
          <a:bodyPr anchor="ctr"/>
          <a:lstStyle/>
          <a:p>
            <a:pPr algn="ctr">
              <a:spcBef>
                <a:spcPts val="0"/>
              </a:spcBef>
              <a:spcAft>
                <a:spcPts val="0"/>
              </a:spcAft>
              <a:defRPr/>
            </a:pPr>
            <a:r>
              <a:rPr lang="da-DK" b="1" dirty="0" smtClean="0"/>
              <a:t>TRAILER </a:t>
            </a:r>
            <a:r>
              <a:rPr lang="da-DK" b="1" dirty="0"/>
              <a:t>3</a:t>
            </a:r>
            <a:r>
              <a:rPr lang="da-DK" b="1" dirty="0" smtClean="0"/>
              <a:t>:</a:t>
            </a:r>
          </a:p>
          <a:p>
            <a:pPr algn="ctr"/>
            <a:r>
              <a:rPr lang="da-DK" dirty="0"/>
              <a:t>Nye projekteringsprocesser mv.</a:t>
            </a:r>
          </a:p>
        </p:txBody>
      </p:sp>
      <p:grpSp>
        <p:nvGrpSpPr>
          <p:cNvPr id="4" name="Gruppe 3"/>
          <p:cNvGrpSpPr/>
          <p:nvPr/>
        </p:nvGrpSpPr>
        <p:grpSpPr>
          <a:xfrm>
            <a:off x="1596768" y="5186887"/>
            <a:ext cx="5950464" cy="771420"/>
            <a:chOff x="1423406" y="5186887"/>
            <a:chExt cx="5950464" cy="771420"/>
          </a:xfrm>
        </p:grpSpPr>
        <p:pic>
          <p:nvPicPr>
            <p:cNvPr id="5" name="Billede 4"/>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6" name="Billede 5"/>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7" name="Billede 6"/>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pic>
        <p:nvPicPr>
          <p:cNvPr id="9" name="Billed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3075539"/>
          </a:xfrm>
          <a:prstGeom prst="rect">
            <a:avLst/>
          </a:prstGeom>
        </p:spPr>
      </p:pic>
    </p:spTree>
    <p:extLst>
      <p:ext uri="{BB962C8B-B14F-4D97-AF65-F5344CB8AC3E}">
        <p14:creationId xmlns:p14="http://schemas.microsoft.com/office/powerpoint/2010/main" val="454766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a-DK" sz="2000" dirty="0" smtClean="0"/>
              <a:t>Kodificeret projektgennemgang. Forpligtende? </a:t>
            </a:r>
            <a:r>
              <a:rPr lang="da-DK" sz="2000" i="1" dirty="0" smtClean="0"/>
              <a:t>(ABR § 27/AB §19)</a:t>
            </a:r>
            <a:endParaRPr lang="da-DK" sz="2000" dirty="0" smtClean="0"/>
          </a:p>
          <a:p>
            <a:pPr marL="0" indent="0">
              <a:buNone/>
            </a:pPr>
            <a:r>
              <a:rPr lang="da-DK" sz="2000" dirty="0" smtClean="0"/>
              <a:t> </a:t>
            </a:r>
            <a:endParaRPr lang="da-DK" sz="2000" dirty="0"/>
          </a:p>
          <a:p>
            <a:r>
              <a:rPr lang="da-DK" sz="2000" dirty="0"/>
              <a:t>Dokumenteret </a:t>
            </a:r>
            <a:r>
              <a:rPr lang="da-DK" sz="2000" dirty="0" smtClean="0"/>
              <a:t>granskning (ABR § 11, stk. 2 og 3/AB § 17, stk. 3)</a:t>
            </a:r>
            <a:endParaRPr lang="da-DK" sz="2000" dirty="0"/>
          </a:p>
          <a:p>
            <a:endParaRPr lang="da-DK" sz="2000" dirty="0" smtClean="0"/>
          </a:p>
          <a:p>
            <a:r>
              <a:rPr lang="da-DK" sz="2000" dirty="0" smtClean="0"/>
              <a:t>Entreprenørprojektering (ABR §10, stk. 2, § 14 / AB § 17)</a:t>
            </a:r>
            <a:endParaRPr lang="da-DK" sz="2000" dirty="0"/>
          </a:p>
          <a:p>
            <a:endParaRPr lang="da-DK" sz="2000" dirty="0" smtClean="0"/>
          </a:p>
          <a:p>
            <a:r>
              <a:rPr lang="da-DK" sz="2000" dirty="0" smtClean="0"/>
              <a:t>Målrettet </a:t>
            </a:r>
            <a:r>
              <a:rPr lang="da-DK" sz="2000" dirty="0"/>
              <a:t>tilsyn kan kræves af </a:t>
            </a:r>
            <a:r>
              <a:rPr lang="da-DK" sz="2000" dirty="0" smtClean="0"/>
              <a:t>E (ABR § 21, stk. 4)</a:t>
            </a:r>
            <a:endParaRPr lang="da-DK" sz="2000" dirty="0"/>
          </a:p>
          <a:p>
            <a:endParaRPr lang="da-DK" sz="2000" dirty="0" smtClean="0"/>
          </a:p>
          <a:p>
            <a:r>
              <a:rPr lang="da-DK" sz="2000" dirty="0" smtClean="0"/>
              <a:t>Ny </a:t>
            </a:r>
            <a:r>
              <a:rPr lang="da-DK" sz="2000" dirty="0"/>
              <a:t>ydelsesbeskrivelse</a:t>
            </a:r>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9" name="Tekstfelt 8"/>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3 – Nye projekteringsprocesser m.v.</a:t>
            </a:r>
            <a:endParaRPr lang="da-DK" sz="1000" i="1" dirty="0">
              <a:solidFill>
                <a:sysClr val="windowText" lastClr="000000"/>
              </a:solidFill>
            </a:endParaRPr>
          </a:p>
        </p:txBody>
      </p:sp>
    </p:spTree>
    <p:extLst>
      <p:ext uri="{BB962C8B-B14F-4D97-AF65-F5344CB8AC3E}">
        <p14:creationId xmlns:p14="http://schemas.microsoft.com/office/powerpoint/2010/main" val="2857850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a-DK" sz="2000" dirty="0"/>
              <a:t>Forslag fra entreprenør under </a:t>
            </a:r>
            <a:r>
              <a:rPr lang="da-DK" sz="2000" u="sng" dirty="0"/>
              <a:t>projektgennemgang</a:t>
            </a:r>
            <a:r>
              <a:rPr lang="da-DK" sz="2000" dirty="0"/>
              <a:t> giver ham ikke ansvaret herfor, selvom forslaget accepteres. Ansvaret påhviler ”den projekterende”</a:t>
            </a:r>
          </a:p>
          <a:p>
            <a:pPr marL="0" indent="0">
              <a:buNone/>
            </a:pPr>
            <a:endParaRPr lang="da-DK" sz="2000" dirty="0"/>
          </a:p>
          <a:p>
            <a:r>
              <a:rPr lang="da-DK" sz="2000" dirty="0"/>
              <a:t>Projekteringsleder indføres ved </a:t>
            </a:r>
            <a:r>
              <a:rPr lang="da-DK" sz="2000" u="sng" dirty="0" smtClean="0"/>
              <a:t>entreprenørprojektering</a:t>
            </a:r>
            <a:r>
              <a:rPr lang="da-DK" sz="2000" dirty="0" smtClean="0"/>
              <a:t> (AB § 17/ABR §23)</a:t>
            </a:r>
            <a:endParaRPr lang="da-DK" sz="2000" u="sng" dirty="0"/>
          </a:p>
          <a:p>
            <a:endParaRPr lang="da-DK" sz="2000" dirty="0" smtClean="0"/>
          </a:p>
          <a:p>
            <a:r>
              <a:rPr lang="da-DK" sz="2000" dirty="0" smtClean="0"/>
              <a:t>Ansvar </a:t>
            </a:r>
            <a:r>
              <a:rPr lang="da-DK" sz="2000" dirty="0"/>
              <a:t>for entreprenørprojektering påhviler entreprenøren</a:t>
            </a:r>
          </a:p>
          <a:p>
            <a:endParaRPr lang="da-DK" sz="2000" dirty="0" smtClean="0"/>
          </a:p>
          <a:p>
            <a:r>
              <a:rPr lang="da-DK" sz="2000" dirty="0" smtClean="0"/>
              <a:t>Projekteringsleder ansvarlig </a:t>
            </a:r>
            <a:r>
              <a:rPr lang="da-DK" sz="2000" dirty="0"/>
              <a:t>for </a:t>
            </a:r>
            <a:r>
              <a:rPr lang="da-DK" sz="2000" dirty="0" smtClean="0"/>
              <a:t>koordinering og afledte konsekvenser.</a:t>
            </a:r>
            <a:endParaRPr lang="da-DK" sz="2000" dirty="0"/>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9" name="Tekstfelt 8"/>
          <p:cNvSpPr txBox="1"/>
          <p:nvPr/>
        </p:nvSpPr>
        <p:spPr>
          <a:xfrm>
            <a:off x="6505302" y="204566"/>
            <a:ext cx="2499361" cy="246221"/>
          </a:xfrm>
          <a:prstGeom prst="rect">
            <a:avLst/>
          </a:prstGeom>
          <a:noFill/>
        </p:spPr>
        <p:txBody>
          <a:bodyPr wrap="square" rtlCol="0">
            <a:spAutoFit/>
          </a:bodyPr>
          <a:lstStyle/>
          <a:p>
            <a:pPr algn="r"/>
            <a:r>
              <a:rPr lang="da-DK" sz="1000" i="1" dirty="0">
                <a:solidFill>
                  <a:sysClr val="windowText" lastClr="000000"/>
                </a:solidFill>
              </a:rPr>
              <a:t>Trailer 3 – Nye projekteringsprocesser m.v.</a:t>
            </a:r>
          </a:p>
        </p:txBody>
      </p:sp>
    </p:spTree>
    <p:extLst>
      <p:ext uri="{BB962C8B-B14F-4D97-AF65-F5344CB8AC3E}">
        <p14:creationId xmlns:p14="http://schemas.microsoft.com/office/powerpoint/2010/main" val="2071958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a:t>Formål – hvorfor nu og hvorfor </a:t>
            </a:r>
            <a:r>
              <a:rPr lang="da-DK" sz="2200" dirty="0" smtClean="0"/>
              <a:t>dette?</a:t>
            </a:r>
            <a:endParaRPr lang="da-DK" sz="2200" dirty="0"/>
          </a:p>
        </p:txBody>
      </p:sp>
      <p:sp>
        <p:nvSpPr>
          <p:cNvPr id="11" name="Pladsholder til tekst 1"/>
          <p:cNvSpPr txBox="1">
            <a:spLocks/>
          </p:cNvSpPr>
          <p:nvPr/>
        </p:nvSpPr>
        <p:spPr>
          <a:xfrm>
            <a:off x="722313" y="1104524"/>
            <a:ext cx="7772400" cy="3856775"/>
          </a:xfrm>
          <a:prstGeom prst="rect">
            <a:avLst/>
          </a:prstGeom>
        </p:spPr>
        <p:txBody>
          <a:bodyPr anchor="ctr">
            <a:normAutofit fontScale="70000" lnSpcReduction="20000"/>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a-DK" sz="4000" dirty="0" smtClean="0"/>
              <a:t>Starte debatten </a:t>
            </a:r>
            <a:r>
              <a:rPr lang="da-DK" sz="4000" dirty="0"/>
              <a:t>i god </a:t>
            </a:r>
            <a:r>
              <a:rPr lang="da-DK" sz="4000" dirty="0" smtClean="0"/>
              <a:t>tid</a:t>
            </a:r>
          </a:p>
          <a:p>
            <a:r>
              <a:rPr lang="da-DK" sz="4000" dirty="0" smtClean="0"/>
              <a:t>Sprængstof</a:t>
            </a:r>
            <a:endParaRPr lang="da-DK" sz="4000" dirty="0"/>
          </a:p>
          <a:p>
            <a:r>
              <a:rPr lang="da-DK" sz="4000" dirty="0"/>
              <a:t>Udkast er en forhandlet og gennemarbejdet løsning mellem branchens parter</a:t>
            </a:r>
          </a:p>
          <a:p>
            <a:r>
              <a:rPr lang="da-DK" sz="4000" dirty="0"/>
              <a:t>Væsentlige ændringer </a:t>
            </a:r>
            <a:r>
              <a:rPr lang="da-DK" sz="4000" dirty="0" smtClean="0"/>
              <a:t>mindre sandsynlige</a:t>
            </a:r>
            <a:endParaRPr lang="da-DK" sz="4000" dirty="0"/>
          </a:p>
          <a:p>
            <a:r>
              <a:rPr lang="da-DK" sz="4000" dirty="0"/>
              <a:t>Vi har til i dag udvalgte 11 ”trailere” – der er mange andre ting </a:t>
            </a:r>
          </a:p>
          <a:p>
            <a:r>
              <a:rPr lang="da-DK" sz="4000" dirty="0" smtClean="0"/>
              <a:t>Lad </a:t>
            </a:r>
            <a:r>
              <a:rPr lang="da-DK" sz="4000" dirty="0"/>
              <a:t>debatten </a:t>
            </a:r>
            <a:r>
              <a:rPr lang="da-DK" sz="4000" dirty="0" smtClean="0"/>
              <a:t>starte</a:t>
            </a:r>
            <a:endParaRPr lang="da-DK" sz="4000" dirty="0"/>
          </a:p>
        </p:txBody>
      </p:sp>
    </p:spTree>
    <p:extLst>
      <p:ext uri="{BB962C8B-B14F-4D97-AF65-F5344CB8AC3E}">
        <p14:creationId xmlns:p14="http://schemas.microsoft.com/office/powerpoint/2010/main" val="849684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smtClean="0"/>
              <a:t>Nærmere </a:t>
            </a:r>
            <a:r>
              <a:rPr lang="da-DK" sz="2200" dirty="0"/>
              <a:t>om entreprenørprojektering</a:t>
            </a:r>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a-DK" sz="2000" dirty="0"/>
              <a:t>Skal fremgå af udbudsmaterialet</a:t>
            </a:r>
          </a:p>
          <a:p>
            <a:r>
              <a:rPr lang="da-DK" sz="2000" dirty="0" smtClean="0"/>
              <a:t>Når </a:t>
            </a:r>
            <a:r>
              <a:rPr lang="da-DK" sz="2000" dirty="0"/>
              <a:t>aftalt</a:t>
            </a:r>
          </a:p>
          <a:p>
            <a:r>
              <a:rPr lang="da-DK" sz="2000" dirty="0" smtClean="0"/>
              <a:t>Når </a:t>
            </a:r>
            <a:r>
              <a:rPr lang="da-DK" sz="2000" dirty="0"/>
              <a:t>funktionskrav</a:t>
            </a:r>
          </a:p>
          <a:p>
            <a:r>
              <a:rPr lang="da-DK" sz="2000" dirty="0" smtClean="0"/>
              <a:t>Udarbejdes </a:t>
            </a:r>
            <a:r>
              <a:rPr lang="da-DK" sz="2000" dirty="0"/>
              <a:t>efter god projekteringskik</a:t>
            </a:r>
          </a:p>
          <a:p>
            <a:r>
              <a:rPr lang="da-DK" sz="2000" dirty="0" smtClean="0"/>
              <a:t>Faser</a:t>
            </a:r>
            <a:endParaRPr lang="da-DK" sz="2000" dirty="0"/>
          </a:p>
          <a:p>
            <a:r>
              <a:rPr lang="da-DK" sz="2000" dirty="0" smtClean="0"/>
              <a:t>KS </a:t>
            </a:r>
            <a:r>
              <a:rPr lang="da-DK" sz="2000" dirty="0"/>
              <a:t>og </a:t>
            </a:r>
            <a:r>
              <a:rPr lang="da-DK" sz="2000" dirty="0" smtClean="0"/>
              <a:t>granskning </a:t>
            </a:r>
          </a:p>
          <a:p>
            <a:r>
              <a:rPr lang="da-DK" sz="2000" dirty="0" smtClean="0"/>
              <a:t>Færdigmelding</a:t>
            </a:r>
            <a:endParaRPr lang="da-DK" sz="2000" dirty="0"/>
          </a:p>
          <a:p>
            <a:r>
              <a:rPr lang="da-DK" sz="2000" dirty="0" smtClean="0"/>
              <a:t>Mangelafhjælpning</a:t>
            </a:r>
            <a:endParaRPr lang="da-DK" sz="2000" dirty="0"/>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9" name="Tekstfelt 8"/>
          <p:cNvSpPr txBox="1"/>
          <p:nvPr/>
        </p:nvSpPr>
        <p:spPr>
          <a:xfrm>
            <a:off x="6505302" y="204566"/>
            <a:ext cx="2499361" cy="246221"/>
          </a:xfrm>
          <a:prstGeom prst="rect">
            <a:avLst/>
          </a:prstGeom>
          <a:noFill/>
        </p:spPr>
        <p:txBody>
          <a:bodyPr wrap="square" rtlCol="0">
            <a:spAutoFit/>
          </a:bodyPr>
          <a:lstStyle/>
          <a:p>
            <a:pPr algn="r"/>
            <a:r>
              <a:rPr lang="da-DK" sz="1000" i="1" dirty="0">
                <a:solidFill>
                  <a:sysClr val="windowText" lastClr="000000"/>
                </a:solidFill>
              </a:rPr>
              <a:t>Trailer 3 – Nye projekteringsprocesser m.v.</a:t>
            </a:r>
          </a:p>
        </p:txBody>
      </p:sp>
    </p:spTree>
    <p:extLst>
      <p:ext uri="{BB962C8B-B14F-4D97-AF65-F5344CB8AC3E}">
        <p14:creationId xmlns:p14="http://schemas.microsoft.com/office/powerpoint/2010/main" val="3667239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822960" y="3075540"/>
            <a:ext cx="7543800" cy="1143000"/>
          </a:xfrm>
        </p:spPr>
        <p:txBody>
          <a:bodyPr anchor="ctr">
            <a:normAutofit/>
          </a:bodyPr>
          <a:lstStyle/>
          <a:p>
            <a:pPr algn="ctr">
              <a:spcBef>
                <a:spcPts val="0"/>
              </a:spcBef>
              <a:spcAft>
                <a:spcPts val="0"/>
              </a:spcAft>
              <a:defRPr/>
            </a:pPr>
            <a:r>
              <a:rPr lang="da-DK" b="1" dirty="0" smtClean="0"/>
              <a:t>TRAILER 4:</a:t>
            </a:r>
          </a:p>
          <a:p>
            <a:pPr algn="ctr"/>
            <a:r>
              <a:rPr lang="da-DK" dirty="0"/>
              <a:t>Særligt om nye metoder og </a:t>
            </a:r>
            <a:r>
              <a:rPr lang="da-DK" dirty="0" smtClean="0"/>
              <a:t>materialer</a:t>
            </a:r>
            <a:endParaRPr lang="da-DK" dirty="0"/>
          </a:p>
        </p:txBody>
      </p:sp>
      <p:grpSp>
        <p:nvGrpSpPr>
          <p:cNvPr id="4" name="Gruppe 3"/>
          <p:cNvGrpSpPr/>
          <p:nvPr/>
        </p:nvGrpSpPr>
        <p:grpSpPr>
          <a:xfrm>
            <a:off x="1596768" y="5186887"/>
            <a:ext cx="5950464" cy="771420"/>
            <a:chOff x="1423406" y="5186887"/>
            <a:chExt cx="5950464" cy="771420"/>
          </a:xfrm>
        </p:grpSpPr>
        <p:pic>
          <p:nvPicPr>
            <p:cNvPr id="5" name="Billede 4"/>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6" name="Billede 5"/>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7" name="Billede 6"/>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pic>
        <p:nvPicPr>
          <p:cNvPr id="9" name="Billed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3075539"/>
          </a:xfrm>
          <a:prstGeom prst="rect">
            <a:avLst/>
          </a:prstGeom>
        </p:spPr>
      </p:pic>
    </p:spTree>
    <p:extLst>
      <p:ext uri="{BB962C8B-B14F-4D97-AF65-F5344CB8AC3E}">
        <p14:creationId xmlns:p14="http://schemas.microsoft.com/office/powerpoint/2010/main" val="2593380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a-DK" sz="2000" dirty="0" smtClean="0"/>
              <a:t>Nyskabelser:</a:t>
            </a:r>
          </a:p>
          <a:p>
            <a:pPr marL="0" indent="0">
              <a:buNone/>
            </a:pPr>
            <a:endParaRPr lang="da-DK" sz="2000" b="1" dirty="0" smtClean="0"/>
          </a:p>
          <a:p>
            <a:r>
              <a:rPr lang="da-DK" sz="2000" dirty="0" smtClean="0"/>
              <a:t>Oplyse </a:t>
            </a:r>
            <a:r>
              <a:rPr lang="da-DK" sz="2000" dirty="0"/>
              <a:t>skriftligt om anvendelse af metoder og materialer, der ikke er gennemprøvede, jf. AB § 17, stk. 4/ABR §16.</a:t>
            </a:r>
          </a:p>
          <a:p>
            <a:pPr lvl="1"/>
            <a:endParaRPr lang="da-DK" sz="2000" dirty="0"/>
          </a:p>
          <a:p>
            <a:pPr lvl="1">
              <a:buFont typeface="Arial" panose="020B0604020202020204" pitchFamily="34" charset="0"/>
              <a:buChar char="•"/>
            </a:pPr>
            <a:endParaRPr lang="da-DK" sz="2000" dirty="0"/>
          </a:p>
          <a:p>
            <a:pPr marL="0" indent="0">
              <a:buNone/>
            </a:pPr>
            <a:r>
              <a:rPr lang="da-DK" sz="2000" dirty="0" smtClean="0"/>
              <a:t>Tilpasninger:</a:t>
            </a:r>
          </a:p>
          <a:p>
            <a:pPr marL="0" indent="0">
              <a:buNone/>
            </a:pPr>
            <a:endParaRPr lang="da-DK" sz="2000" b="1" dirty="0" smtClean="0"/>
          </a:p>
          <a:p>
            <a:r>
              <a:rPr lang="da-DK" sz="2000" dirty="0" smtClean="0"/>
              <a:t>Mangelbegrebet</a:t>
            </a:r>
            <a:r>
              <a:rPr lang="da-DK" sz="2000" dirty="0"/>
              <a:t>, jf. </a:t>
            </a:r>
            <a:r>
              <a:rPr lang="da-DK" sz="2000" dirty="0" smtClean="0"/>
              <a:t> AB§ </a:t>
            </a:r>
            <a:r>
              <a:rPr lang="da-DK" sz="2000" dirty="0"/>
              <a:t>47, stk. </a:t>
            </a:r>
            <a:r>
              <a:rPr lang="da-DK" sz="2000" dirty="0" smtClean="0"/>
              <a:t>3. Byggetidens viden. </a:t>
            </a:r>
            <a:endParaRPr lang="da-DK" sz="2000" dirty="0"/>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a:t>Nyskabelser og tilpasninger</a:t>
            </a:r>
          </a:p>
        </p:txBody>
      </p:sp>
      <p:sp>
        <p:nvSpPr>
          <p:cNvPr id="9" name="Tekstfelt 8"/>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4 – Nye metoder og materialer</a:t>
            </a:r>
            <a:endParaRPr lang="da-DK" sz="1000" i="1" dirty="0">
              <a:solidFill>
                <a:sysClr val="windowText" lastClr="000000"/>
              </a:solidFill>
            </a:endParaRPr>
          </a:p>
        </p:txBody>
      </p:sp>
    </p:spTree>
    <p:extLst>
      <p:ext uri="{BB962C8B-B14F-4D97-AF65-F5344CB8AC3E}">
        <p14:creationId xmlns:p14="http://schemas.microsoft.com/office/powerpoint/2010/main" val="3992312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a-DK" sz="1500" dirty="0"/>
              <a:t>Oplyse skriftligt om anvendelse af metoder og materialer, der ikke er gennemprøvede, jf. AB § 17, stk. 4/ABR §</a:t>
            </a:r>
            <a:r>
              <a:rPr lang="da-DK" sz="1500" dirty="0" smtClean="0"/>
              <a:t>16.</a:t>
            </a:r>
          </a:p>
          <a:p>
            <a:pPr marL="0" indent="0">
              <a:buNone/>
            </a:pPr>
            <a:endParaRPr lang="da-DK" sz="1500" dirty="0" smtClean="0"/>
          </a:p>
          <a:p>
            <a:r>
              <a:rPr lang="da-DK" sz="1500" i="1" dirty="0" smtClean="0"/>
              <a:t>”Der </a:t>
            </a:r>
            <a:r>
              <a:rPr lang="da-DK" sz="1500" i="1" u="sng" dirty="0"/>
              <a:t>skal bruges </a:t>
            </a:r>
            <a:r>
              <a:rPr lang="da-DK" sz="1500" i="1" dirty="0"/>
              <a:t>gennemprøvede enkeltdele,” jf.  </a:t>
            </a:r>
            <a:r>
              <a:rPr lang="da-DK" sz="1500" i="1" dirty="0" err="1"/>
              <a:t>Kvalitetssikringsbkg</a:t>
            </a:r>
            <a:r>
              <a:rPr lang="da-DK" sz="1500" i="1" dirty="0"/>
              <a:t>.§ 6</a:t>
            </a:r>
            <a:r>
              <a:rPr lang="da-DK" sz="1500" i="1" dirty="0" smtClean="0"/>
              <a:t>.</a:t>
            </a:r>
          </a:p>
          <a:p>
            <a:endParaRPr lang="da-DK" sz="1500" i="1" dirty="0" smtClean="0"/>
          </a:p>
          <a:p>
            <a:r>
              <a:rPr lang="da-DK" sz="1500" i="1" dirty="0" smtClean="0"/>
              <a:t>”</a:t>
            </a:r>
            <a:r>
              <a:rPr lang="da-DK" sz="1500" i="1" dirty="0"/>
              <a:t>Rådgivere og entreprenører må underrette bygherren, hvis de påtænker at foreslå eller anvende produkter og metoder, der ikke er gængse og anerkendt problemfrie til den tilsigtede brug, eller hvis de er usikre på produkters og metoders egenskaber</a:t>
            </a:r>
            <a:r>
              <a:rPr lang="da-DK" sz="1500" i="1" dirty="0" smtClean="0"/>
              <a:t>.”</a:t>
            </a:r>
          </a:p>
          <a:p>
            <a:endParaRPr lang="da-DK" sz="1500" dirty="0" smtClean="0"/>
          </a:p>
          <a:p>
            <a:r>
              <a:rPr lang="da-DK" sz="1500" dirty="0" smtClean="0"/>
              <a:t>Udspringer måske </a:t>
            </a:r>
            <a:r>
              <a:rPr lang="da-DK" sz="1500" dirty="0"/>
              <a:t>af </a:t>
            </a:r>
            <a:r>
              <a:rPr lang="da-DK" sz="1500" dirty="0" err="1" smtClean="0"/>
              <a:t>MgO</a:t>
            </a:r>
            <a:r>
              <a:rPr lang="da-DK" sz="1500" dirty="0" smtClean="0"/>
              <a:t>-sagerne</a:t>
            </a:r>
            <a:endParaRPr lang="da-DK" sz="1500" dirty="0"/>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9" name="Tekstfelt 8"/>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4 – Nye metoder og materialer</a:t>
            </a:r>
            <a:endParaRPr lang="da-DK" sz="1000" i="1" dirty="0">
              <a:solidFill>
                <a:sysClr val="windowText" lastClr="000000"/>
              </a:solidFill>
            </a:endParaRPr>
          </a:p>
        </p:txBody>
      </p:sp>
    </p:spTree>
    <p:extLst>
      <p:ext uri="{BB962C8B-B14F-4D97-AF65-F5344CB8AC3E}">
        <p14:creationId xmlns:p14="http://schemas.microsoft.com/office/powerpoint/2010/main" val="348330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 calcmode="lin" valueType="num">
                                      <p:cBhvr additive="base">
                                        <p:cTn id="1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anim calcmode="lin" valueType="num">
                                      <p:cBhvr additive="base">
                                        <p:cTn id="1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anim calcmode="lin" valueType="num">
                                      <p:cBhvr additive="base">
                                        <p:cTn id="19"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a-DK" sz="1500" dirty="0"/>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9" name="Tekstfelt 8"/>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4 – Nye metoder og materialer</a:t>
            </a:r>
            <a:endParaRPr lang="da-DK" sz="1000" i="1" dirty="0">
              <a:solidFill>
                <a:sysClr val="windowText" lastClr="000000"/>
              </a:solidFill>
            </a:endParaRPr>
          </a:p>
        </p:txBody>
      </p:sp>
      <p:pic>
        <p:nvPicPr>
          <p:cNvPr id="5" name="Billede 4"/>
          <p:cNvPicPr>
            <a:picLocks noChangeAspect="1"/>
          </p:cNvPicPr>
          <p:nvPr/>
        </p:nvPicPr>
        <p:blipFill>
          <a:blip r:embed="rId5"/>
          <a:stretch>
            <a:fillRect/>
          </a:stretch>
        </p:blipFill>
        <p:spPr>
          <a:xfrm>
            <a:off x="2004607" y="450787"/>
            <a:ext cx="4750625" cy="4612839"/>
          </a:xfrm>
          <a:prstGeom prst="rect">
            <a:avLst/>
          </a:prstGeom>
        </p:spPr>
      </p:pic>
    </p:spTree>
    <p:extLst>
      <p:ext uri="{BB962C8B-B14F-4D97-AF65-F5344CB8AC3E}">
        <p14:creationId xmlns:p14="http://schemas.microsoft.com/office/powerpoint/2010/main" val="280129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a-DK" sz="1500" dirty="0"/>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9" name="Tekstfelt 8"/>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4 – Nye metoder og materialer</a:t>
            </a:r>
            <a:endParaRPr lang="da-DK" sz="1000" i="1" dirty="0">
              <a:solidFill>
                <a:sysClr val="windowText" lastClr="000000"/>
              </a:solidFill>
            </a:endParaRPr>
          </a:p>
        </p:txBody>
      </p:sp>
      <p:pic>
        <p:nvPicPr>
          <p:cNvPr id="6" name="Billede 5"/>
          <p:cNvPicPr>
            <a:picLocks noChangeAspect="1"/>
          </p:cNvPicPr>
          <p:nvPr/>
        </p:nvPicPr>
        <p:blipFill>
          <a:blip r:embed="rId5"/>
          <a:stretch>
            <a:fillRect/>
          </a:stretch>
        </p:blipFill>
        <p:spPr>
          <a:xfrm>
            <a:off x="604837" y="1928812"/>
            <a:ext cx="7934325" cy="3000375"/>
          </a:xfrm>
          <a:prstGeom prst="rect">
            <a:avLst/>
          </a:prstGeom>
        </p:spPr>
      </p:pic>
    </p:spTree>
    <p:extLst>
      <p:ext uri="{BB962C8B-B14F-4D97-AF65-F5344CB8AC3E}">
        <p14:creationId xmlns:p14="http://schemas.microsoft.com/office/powerpoint/2010/main" val="299223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a-DK" sz="2000" dirty="0" smtClean="0"/>
              <a:t>Nyskabelser:</a:t>
            </a:r>
          </a:p>
          <a:p>
            <a:pPr marL="0" indent="0">
              <a:buNone/>
            </a:pPr>
            <a:endParaRPr lang="da-DK" sz="2000" b="1" dirty="0" smtClean="0"/>
          </a:p>
          <a:p>
            <a:r>
              <a:rPr lang="da-DK" sz="2000" dirty="0" smtClean="0"/>
              <a:t>Oplyse </a:t>
            </a:r>
            <a:r>
              <a:rPr lang="da-DK" sz="2000" dirty="0"/>
              <a:t>skriftligt om anvendelse af metoder og materialer, der ikke er gennemprøvede, jf. AB § 17, stk. 4/ABR §16.</a:t>
            </a:r>
          </a:p>
          <a:p>
            <a:pPr lvl="1"/>
            <a:endParaRPr lang="da-DK" sz="2000" dirty="0"/>
          </a:p>
          <a:p>
            <a:pPr lvl="1">
              <a:buFont typeface="Arial" panose="020B0604020202020204" pitchFamily="34" charset="0"/>
              <a:buChar char="•"/>
            </a:pPr>
            <a:endParaRPr lang="da-DK" sz="2000" dirty="0"/>
          </a:p>
          <a:p>
            <a:pPr marL="0" indent="0">
              <a:buNone/>
            </a:pPr>
            <a:r>
              <a:rPr lang="da-DK" sz="2000" dirty="0" smtClean="0"/>
              <a:t>Tilpasninger:</a:t>
            </a:r>
          </a:p>
          <a:p>
            <a:pPr marL="0" indent="0">
              <a:buNone/>
            </a:pPr>
            <a:endParaRPr lang="da-DK" sz="2000" b="1" dirty="0" smtClean="0"/>
          </a:p>
          <a:p>
            <a:r>
              <a:rPr lang="da-DK" sz="2000" dirty="0" smtClean="0"/>
              <a:t>Mangelbegrebet</a:t>
            </a:r>
            <a:r>
              <a:rPr lang="da-DK" sz="2000" dirty="0"/>
              <a:t>, jf. </a:t>
            </a:r>
            <a:r>
              <a:rPr lang="da-DK" sz="2000" dirty="0" smtClean="0"/>
              <a:t> AB§ </a:t>
            </a:r>
            <a:r>
              <a:rPr lang="da-DK" sz="2000" dirty="0"/>
              <a:t>47, stk. </a:t>
            </a:r>
            <a:r>
              <a:rPr lang="da-DK" sz="2000" dirty="0" smtClean="0"/>
              <a:t>3. Byggetidens viden. </a:t>
            </a:r>
            <a:endParaRPr lang="da-DK" sz="2000" dirty="0"/>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a:t>Nyskabelser og tilpasninger</a:t>
            </a:r>
          </a:p>
        </p:txBody>
      </p:sp>
      <p:sp>
        <p:nvSpPr>
          <p:cNvPr id="9" name="Tekstfelt 8"/>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4 – Nye metoder og materialer</a:t>
            </a:r>
            <a:endParaRPr lang="da-DK" sz="1000" i="1" dirty="0">
              <a:solidFill>
                <a:sysClr val="windowText" lastClr="000000"/>
              </a:solidFill>
            </a:endParaRPr>
          </a:p>
        </p:txBody>
      </p:sp>
    </p:spTree>
    <p:extLst>
      <p:ext uri="{BB962C8B-B14F-4D97-AF65-F5344CB8AC3E}">
        <p14:creationId xmlns:p14="http://schemas.microsoft.com/office/powerpoint/2010/main" val="3805198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46117" y="1182037"/>
            <a:ext cx="8242663"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en-US" sz="2200" dirty="0" smtClean="0"/>
              <a:t>AB § 47</a:t>
            </a: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a-DK" sz="1500" dirty="0"/>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9" name="Tekstfelt 8"/>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4 – Nye metoder og materialer</a:t>
            </a:r>
            <a:endParaRPr lang="da-DK" sz="1000" i="1" dirty="0">
              <a:solidFill>
                <a:sysClr val="windowText" lastClr="000000"/>
              </a:solidFill>
            </a:endParaRPr>
          </a:p>
        </p:txBody>
      </p:sp>
      <p:pic>
        <p:nvPicPr>
          <p:cNvPr id="8" name="Billede 7"/>
          <p:cNvPicPr>
            <a:picLocks noChangeAspect="1"/>
          </p:cNvPicPr>
          <p:nvPr/>
        </p:nvPicPr>
        <p:blipFill>
          <a:blip r:embed="rId5"/>
          <a:stretch>
            <a:fillRect/>
          </a:stretch>
        </p:blipFill>
        <p:spPr>
          <a:xfrm>
            <a:off x="104132" y="2187184"/>
            <a:ext cx="8601075" cy="1628775"/>
          </a:xfrm>
          <a:prstGeom prst="rect">
            <a:avLst/>
          </a:prstGeom>
        </p:spPr>
      </p:pic>
      <p:sp>
        <p:nvSpPr>
          <p:cNvPr id="13" name="Titel 1"/>
          <p:cNvSpPr txBox="1">
            <a:spLocks/>
          </p:cNvSpPr>
          <p:nvPr/>
        </p:nvSpPr>
        <p:spPr>
          <a:xfrm>
            <a:off x="609600" y="3569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Tree>
    <p:extLst>
      <p:ext uri="{BB962C8B-B14F-4D97-AF65-F5344CB8AC3E}">
        <p14:creationId xmlns:p14="http://schemas.microsoft.com/office/powerpoint/2010/main" val="194025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822960" y="3075540"/>
            <a:ext cx="7543800" cy="1143000"/>
          </a:xfrm>
        </p:spPr>
        <p:txBody>
          <a:bodyPr anchor="ctr"/>
          <a:lstStyle/>
          <a:p>
            <a:pPr algn="ctr">
              <a:spcBef>
                <a:spcPts val="0"/>
              </a:spcBef>
              <a:spcAft>
                <a:spcPts val="0"/>
              </a:spcAft>
              <a:defRPr/>
            </a:pPr>
            <a:r>
              <a:rPr lang="da-DK" b="1" dirty="0" smtClean="0"/>
              <a:t>TRAILER 5:</a:t>
            </a:r>
          </a:p>
          <a:p>
            <a:pPr algn="ctr"/>
            <a:r>
              <a:rPr lang="da-DK" dirty="0"/>
              <a:t>Tidsplaner mv.</a:t>
            </a:r>
          </a:p>
        </p:txBody>
      </p:sp>
      <p:grpSp>
        <p:nvGrpSpPr>
          <p:cNvPr id="4" name="Gruppe 3"/>
          <p:cNvGrpSpPr/>
          <p:nvPr/>
        </p:nvGrpSpPr>
        <p:grpSpPr>
          <a:xfrm>
            <a:off x="1596768" y="5186887"/>
            <a:ext cx="5950464" cy="771420"/>
            <a:chOff x="1423406" y="5186887"/>
            <a:chExt cx="5950464" cy="771420"/>
          </a:xfrm>
        </p:grpSpPr>
        <p:pic>
          <p:nvPicPr>
            <p:cNvPr id="5" name="Billede 4"/>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6" name="Billede 5"/>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7" name="Billede 6"/>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pic>
        <p:nvPicPr>
          <p:cNvPr id="9" name="Billed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3075539"/>
          </a:xfrm>
          <a:prstGeom prst="rect">
            <a:avLst/>
          </a:prstGeom>
        </p:spPr>
      </p:pic>
    </p:spTree>
    <p:extLst>
      <p:ext uri="{BB962C8B-B14F-4D97-AF65-F5344CB8AC3E}">
        <p14:creationId xmlns:p14="http://schemas.microsoft.com/office/powerpoint/2010/main" val="33361083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a-DK" dirty="0" smtClean="0"/>
              <a:t>DEFINITIONER</a:t>
            </a:r>
          </a:p>
          <a:p>
            <a:endParaRPr lang="da-DK" sz="2000" dirty="0"/>
          </a:p>
          <a:p>
            <a:r>
              <a:rPr lang="da-DK" sz="2000" dirty="0" smtClean="0"/>
              <a:t>Udbudstidsplan </a:t>
            </a:r>
            <a:r>
              <a:rPr lang="da-DK" sz="2000" dirty="0"/>
              <a:t>= hovedtidsplan</a:t>
            </a:r>
          </a:p>
          <a:p>
            <a:r>
              <a:rPr lang="da-DK" sz="2000" dirty="0"/>
              <a:t>Den aftalte hovedtidsplan : Kontrakttidsplan med start- og slutfrister (R og E)</a:t>
            </a:r>
          </a:p>
          <a:p>
            <a:endParaRPr lang="da-DK" sz="2000" dirty="0"/>
          </a:p>
          <a:p>
            <a:r>
              <a:rPr lang="da-DK" sz="2000" dirty="0"/>
              <a:t>Ydelsesplan : Rådgiver og bygherres ydelser, herunder faser og frister </a:t>
            </a:r>
          </a:p>
          <a:p>
            <a:r>
              <a:rPr lang="da-DK" sz="2000" dirty="0"/>
              <a:t>Arbejdsplan : Es plan over egne arbejder</a:t>
            </a:r>
          </a:p>
          <a:p>
            <a:endParaRPr lang="da-DK" sz="2000" dirty="0"/>
          </a:p>
          <a:p>
            <a:r>
              <a:rPr lang="da-DK" sz="2000" dirty="0"/>
              <a:t>Detailtidsplan : Ved flere entreprenører</a:t>
            </a:r>
          </a:p>
          <a:p>
            <a:endParaRPr lang="da-DK" sz="2000" dirty="0"/>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9" name="Tekstfelt 8"/>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5 – Tidsplaner mv.</a:t>
            </a:r>
            <a:endParaRPr lang="da-DK" sz="1000" i="1" dirty="0">
              <a:solidFill>
                <a:sysClr val="windowText" lastClr="000000"/>
              </a:solidFill>
            </a:endParaRPr>
          </a:p>
        </p:txBody>
      </p:sp>
    </p:spTree>
    <p:extLst>
      <p:ext uri="{BB962C8B-B14F-4D97-AF65-F5344CB8AC3E}">
        <p14:creationId xmlns:p14="http://schemas.microsoft.com/office/powerpoint/2010/main" val="1702761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smtClean="0"/>
              <a:t>Agenda</a:t>
            </a:r>
            <a:endParaRPr lang="da-DK" sz="2200" dirty="0"/>
          </a:p>
        </p:txBody>
      </p:sp>
      <p:sp>
        <p:nvSpPr>
          <p:cNvPr id="11" name="Pladsholder til tekst 1"/>
          <p:cNvSpPr txBox="1">
            <a:spLocks/>
          </p:cNvSpPr>
          <p:nvPr/>
        </p:nvSpPr>
        <p:spPr>
          <a:xfrm>
            <a:off x="722313" y="1025236"/>
            <a:ext cx="7772400" cy="4003964"/>
          </a:xfrm>
          <a:prstGeom prst="rect">
            <a:avLst/>
          </a:prstGeom>
        </p:spPr>
        <p:txBody>
          <a:bodyPr anchor="ctr">
            <a:normAutofit fontScale="40000" lnSpcReduction="20000"/>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da-DK" sz="3600" dirty="0" smtClean="0">
                <a:latin typeface="Open Sans" charset="0"/>
              </a:rPr>
              <a:t>Hvor </a:t>
            </a:r>
            <a:r>
              <a:rPr lang="da-DK" sz="3600" dirty="0">
                <a:latin typeface="Open Sans" charset="0"/>
              </a:rPr>
              <a:t>langt er </a:t>
            </a:r>
            <a:r>
              <a:rPr lang="da-DK" sz="3600" dirty="0" smtClean="0">
                <a:latin typeface="Open Sans" charset="0"/>
              </a:rPr>
              <a:t>man med revisionen af AB-systemet</a:t>
            </a:r>
          </a:p>
          <a:p>
            <a:pPr>
              <a:spcAft>
                <a:spcPts val="0"/>
              </a:spcAft>
            </a:pPr>
            <a:endParaRPr lang="da-DK" sz="3600" dirty="0">
              <a:latin typeface="Open Sans" charset="0"/>
            </a:endParaRPr>
          </a:p>
          <a:p>
            <a:pPr>
              <a:spcAft>
                <a:spcPts val="0"/>
              </a:spcAft>
            </a:pPr>
            <a:r>
              <a:rPr lang="da-DK" sz="3600" b="1" i="1" dirty="0" smtClean="0">
                <a:latin typeface="Open Sans" charset="0"/>
              </a:rPr>
              <a:t>TRAILERE</a:t>
            </a:r>
            <a:r>
              <a:rPr lang="da-DK" sz="3600" dirty="0" smtClean="0">
                <a:latin typeface="Open Sans" charset="0"/>
              </a:rPr>
              <a:t> </a:t>
            </a:r>
            <a:r>
              <a:rPr lang="da-DK" sz="3600" dirty="0">
                <a:latin typeface="Open Sans" charset="0"/>
              </a:rPr>
              <a:t>(fra det nye AB-system - så mange vi kan nå inden kl. </a:t>
            </a:r>
            <a:r>
              <a:rPr lang="da-DK" sz="3600" dirty="0" smtClean="0">
                <a:latin typeface="Open Sans" charset="0"/>
              </a:rPr>
              <a:t>15.15)</a:t>
            </a:r>
            <a:endParaRPr lang="da-DK" sz="3600" dirty="0">
              <a:latin typeface="Open Sans" charset="0"/>
            </a:endParaRPr>
          </a:p>
          <a:p>
            <a:pPr>
              <a:spcAft>
                <a:spcPts val="0"/>
              </a:spcAft>
              <a:buFont typeface="+mj-lt"/>
              <a:buAutoNum type="arabicPeriod"/>
            </a:pPr>
            <a:endParaRPr lang="da-DK" sz="3600" dirty="0">
              <a:latin typeface="Open Sans" charset="0"/>
            </a:endParaRPr>
          </a:p>
          <a:p>
            <a:pPr marL="715963" indent="-354013">
              <a:spcAft>
                <a:spcPts val="0"/>
              </a:spcAft>
              <a:buFont typeface="+mj-lt"/>
              <a:buAutoNum type="arabicPeriod"/>
            </a:pPr>
            <a:r>
              <a:rPr lang="da-DK" sz="3600" dirty="0">
                <a:latin typeface="Open Sans" charset="0"/>
              </a:rPr>
              <a:t>Harmonisering af </a:t>
            </a:r>
            <a:r>
              <a:rPr lang="da-DK" sz="3600" dirty="0" smtClean="0">
                <a:latin typeface="Open Sans" charset="0"/>
              </a:rPr>
              <a:t>AB-systemet/ABR.</a:t>
            </a:r>
            <a:endParaRPr lang="da-DK" sz="3600" dirty="0">
              <a:latin typeface="Open Sans" charset="0"/>
            </a:endParaRPr>
          </a:p>
          <a:p>
            <a:pPr marL="715963" indent="-354013">
              <a:spcAft>
                <a:spcPts val="0"/>
              </a:spcAft>
              <a:buFont typeface="+mj-lt"/>
              <a:buAutoNum type="arabicPeriod"/>
            </a:pPr>
            <a:r>
              <a:rPr lang="da-DK" sz="3600" dirty="0" smtClean="0">
                <a:latin typeface="Open Sans" charset="0"/>
              </a:rPr>
              <a:t>Nye </a:t>
            </a:r>
            <a:r>
              <a:rPr lang="da-DK" sz="3600" dirty="0">
                <a:latin typeface="Open Sans" charset="0"/>
              </a:rPr>
              <a:t>krav til udbud, tilbud og aftalen</a:t>
            </a:r>
          </a:p>
          <a:p>
            <a:pPr marL="715963" indent="-354013">
              <a:spcAft>
                <a:spcPts val="0"/>
              </a:spcAft>
              <a:buFont typeface="+mj-lt"/>
              <a:buAutoNum type="arabicPeriod"/>
            </a:pPr>
            <a:r>
              <a:rPr lang="da-DK" sz="3600" dirty="0">
                <a:latin typeface="Open Sans" charset="0"/>
              </a:rPr>
              <a:t>Entreprenørprojektering og projekteringsleder </a:t>
            </a:r>
          </a:p>
          <a:p>
            <a:pPr marL="715963" indent="-354013">
              <a:spcAft>
                <a:spcPts val="0"/>
              </a:spcAft>
              <a:buFont typeface="+mj-lt"/>
              <a:buAutoNum type="arabicPeriod"/>
            </a:pPr>
            <a:r>
              <a:rPr lang="da-DK" sz="3600" dirty="0" smtClean="0">
                <a:latin typeface="Open Sans" charset="0"/>
              </a:rPr>
              <a:t>Nye materialer/ansvar for byggetidens viden</a:t>
            </a:r>
            <a:endParaRPr lang="da-DK" sz="3600" dirty="0">
              <a:latin typeface="Open Sans" charset="0"/>
            </a:endParaRPr>
          </a:p>
          <a:p>
            <a:pPr marL="715963" indent="-354013">
              <a:spcAft>
                <a:spcPts val="0"/>
              </a:spcAft>
              <a:buFont typeface="+mj-lt"/>
              <a:buAutoNum type="arabicPeriod"/>
            </a:pPr>
            <a:r>
              <a:rPr lang="da-DK" sz="3600" dirty="0">
                <a:latin typeface="Open Sans" charset="0"/>
              </a:rPr>
              <a:t>Nye tidsplaner </a:t>
            </a:r>
          </a:p>
          <a:p>
            <a:pPr marL="715963" indent="-354013">
              <a:spcAft>
                <a:spcPts val="0"/>
              </a:spcAft>
              <a:buFont typeface="+mj-lt"/>
              <a:buAutoNum type="arabicPeriod"/>
            </a:pPr>
            <a:r>
              <a:rPr lang="da-DK" sz="3600" dirty="0" smtClean="0">
                <a:latin typeface="Open Sans" charset="0"/>
              </a:rPr>
              <a:t>Sikkerhedsstillelse </a:t>
            </a:r>
            <a:r>
              <a:rPr lang="da-DK" sz="3600" dirty="0">
                <a:latin typeface="Open Sans" charset="0"/>
              </a:rPr>
              <a:t>og forsikring </a:t>
            </a:r>
            <a:endParaRPr lang="da-DK" sz="3600" dirty="0" smtClean="0">
              <a:latin typeface="Open Sans" charset="0"/>
            </a:endParaRPr>
          </a:p>
          <a:p>
            <a:pPr marL="715963" indent="-354013">
              <a:spcAft>
                <a:spcPts val="0"/>
              </a:spcAft>
              <a:buFont typeface="+mj-lt"/>
              <a:buAutoNum type="arabicPeriod"/>
            </a:pPr>
            <a:r>
              <a:rPr lang="da-DK" sz="3600" dirty="0" smtClean="0">
                <a:latin typeface="Open Sans" charset="0"/>
              </a:rPr>
              <a:t>Ændring </a:t>
            </a:r>
            <a:r>
              <a:rPr lang="da-DK" sz="3600" dirty="0">
                <a:latin typeface="Open Sans" charset="0"/>
              </a:rPr>
              <a:t>af rådgivers ansvar for fejl og mangler, </a:t>
            </a:r>
          </a:p>
          <a:p>
            <a:pPr marL="715963" indent="-354013">
              <a:spcAft>
                <a:spcPts val="0"/>
              </a:spcAft>
              <a:buFont typeface="+mj-lt"/>
              <a:buAutoNum type="arabicPeriod"/>
            </a:pPr>
            <a:r>
              <a:rPr lang="da-DK" sz="3600" dirty="0" smtClean="0">
                <a:latin typeface="Open Sans" charset="0"/>
              </a:rPr>
              <a:t>Nye </a:t>
            </a:r>
            <a:r>
              <a:rPr lang="da-DK" sz="3600" dirty="0">
                <a:latin typeface="Open Sans" charset="0"/>
              </a:rPr>
              <a:t>regler for betaling, betaling/betalingsterminer </a:t>
            </a:r>
            <a:r>
              <a:rPr lang="da-DK" sz="3600" dirty="0" smtClean="0">
                <a:latin typeface="Open Sans" charset="0"/>
              </a:rPr>
              <a:t>og indeksregulering, </a:t>
            </a:r>
            <a:r>
              <a:rPr lang="da-DK" sz="3600" dirty="0">
                <a:latin typeface="Open Sans" charset="0"/>
              </a:rPr>
              <a:t>variationsgrænse for </a:t>
            </a:r>
            <a:r>
              <a:rPr lang="da-DK" sz="3600" dirty="0" smtClean="0">
                <a:latin typeface="Open Sans" charset="0"/>
              </a:rPr>
              <a:t>entreprenøren </a:t>
            </a:r>
            <a:r>
              <a:rPr lang="da-DK" sz="3600" dirty="0">
                <a:latin typeface="Open Sans" charset="0"/>
              </a:rPr>
              <a:t>ved </a:t>
            </a:r>
            <a:r>
              <a:rPr lang="da-DK" sz="3600" dirty="0" smtClean="0">
                <a:latin typeface="Open Sans" charset="0"/>
              </a:rPr>
              <a:t>enhedspriser</a:t>
            </a:r>
            <a:endParaRPr lang="da-DK" sz="3600" dirty="0">
              <a:latin typeface="Open Sans" charset="0"/>
            </a:endParaRPr>
          </a:p>
          <a:p>
            <a:pPr marL="715963" indent="-354013">
              <a:spcAft>
                <a:spcPts val="0"/>
              </a:spcAft>
              <a:buFont typeface="+mj-lt"/>
              <a:buAutoNum type="arabicPeriod"/>
            </a:pPr>
            <a:r>
              <a:rPr lang="da-DK" sz="3600" dirty="0">
                <a:latin typeface="Open Sans" charset="0"/>
              </a:rPr>
              <a:t>Rådgiveren ydelser, formindskelser, standsning</a:t>
            </a:r>
          </a:p>
          <a:p>
            <a:pPr marL="715963" indent="-354013">
              <a:spcAft>
                <a:spcPts val="0"/>
              </a:spcAft>
              <a:buFont typeface="+mj-lt"/>
              <a:buAutoNum type="arabicPeriod"/>
            </a:pPr>
            <a:r>
              <a:rPr lang="da-DK" sz="3600" dirty="0">
                <a:latin typeface="Open Sans" charset="0"/>
              </a:rPr>
              <a:t>Dagbod og dagbod på mellemterminer, forcering</a:t>
            </a:r>
          </a:p>
          <a:p>
            <a:pPr marL="715963" indent="-354013">
              <a:spcAft>
                <a:spcPts val="0"/>
              </a:spcAft>
              <a:buFont typeface="+mj-lt"/>
              <a:buAutoNum type="arabicPeriod"/>
            </a:pPr>
            <a:r>
              <a:rPr lang="da-DK" sz="3600" dirty="0">
                <a:latin typeface="Open Sans" charset="0"/>
              </a:rPr>
              <a:t>Tvisteløsning</a:t>
            </a:r>
          </a:p>
          <a:p>
            <a:pPr marL="228600" indent="-228600">
              <a:spcAft>
                <a:spcPts val="0"/>
              </a:spcAft>
              <a:buAutoNum type="alphaUcPeriod" startAt="5"/>
            </a:pPr>
            <a:endParaRPr lang="da-DK" sz="3600" dirty="0">
              <a:latin typeface="Open Sans" charset="0"/>
            </a:endParaRPr>
          </a:p>
          <a:p>
            <a:pPr>
              <a:spcAft>
                <a:spcPts val="0"/>
              </a:spcAft>
            </a:pPr>
            <a:r>
              <a:rPr lang="da-DK" sz="3600" dirty="0" smtClean="0">
                <a:latin typeface="Open Sans" charset="0"/>
              </a:rPr>
              <a:t>Kl</a:t>
            </a:r>
            <a:r>
              <a:rPr lang="da-DK" sz="3600" dirty="0">
                <a:latin typeface="Open Sans" charset="0"/>
              </a:rPr>
              <a:t>. </a:t>
            </a:r>
            <a:r>
              <a:rPr lang="da-DK" sz="3600" dirty="0" smtClean="0">
                <a:latin typeface="Open Sans" charset="0"/>
              </a:rPr>
              <a:t>15.15 </a:t>
            </a:r>
            <a:r>
              <a:rPr lang="da-DK" sz="3600" dirty="0">
                <a:latin typeface="Open Sans" charset="0"/>
              </a:rPr>
              <a:t>- Diskussion og </a:t>
            </a:r>
            <a:r>
              <a:rPr lang="da-DK" sz="3600" dirty="0" smtClean="0">
                <a:latin typeface="Open Sans" charset="0"/>
              </a:rPr>
              <a:t>dilemmaer </a:t>
            </a:r>
            <a:r>
              <a:rPr lang="da-DK" sz="3600" dirty="0">
                <a:latin typeface="Open Sans" charset="0"/>
              </a:rPr>
              <a:t>med </a:t>
            </a:r>
            <a:r>
              <a:rPr lang="da-DK" sz="3600" dirty="0" smtClean="0">
                <a:latin typeface="Open Sans" charset="0"/>
              </a:rPr>
              <a:t>Henriette og </a:t>
            </a:r>
            <a:r>
              <a:rPr lang="da-DK" sz="3600" dirty="0" smtClean="0">
                <a:latin typeface="Open Sans" charset="0"/>
              </a:rPr>
              <a:t>Lisbet/Byens </a:t>
            </a:r>
            <a:r>
              <a:rPr lang="da-DK" sz="3600" dirty="0" smtClean="0">
                <a:latin typeface="Open Sans" charset="0"/>
              </a:rPr>
              <a:t>Netværk</a:t>
            </a:r>
          </a:p>
          <a:p>
            <a:pPr>
              <a:spcAft>
                <a:spcPts val="0"/>
              </a:spcAft>
            </a:pPr>
            <a:r>
              <a:rPr lang="da-DK" sz="3600" dirty="0" smtClean="0">
                <a:latin typeface="Open Sans" charset="0"/>
              </a:rPr>
              <a:t>Kl. 15.45 – Tak for nu - og netværk i ASTA bar.</a:t>
            </a:r>
            <a:endParaRPr lang="da-DK" sz="3600" dirty="0">
              <a:latin typeface="Open Sans" charset="0"/>
            </a:endParaRPr>
          </a:p>
        </p:txBody>
      </p:sp>
    </p:spTree>
    <p:extLst>
      <p:ext uri="{BB962C8B-B14F-4D97-AF65-F5344CB8AC3E}">
        <p14:creationId xmlns:p14="http://schemas.microsoft.com/office/powerpoint/2010/main" val="10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000"/>
                                        <p:tgtEl>
                                          <p:spTgt spid="11">
                                            <p:txEl>
                                              <p:pRg st="4" end="4"/>
                                            </p:txEl>
                                          </p:spTgt>
                                        </p:tgtEl>
                                      </p:cBhvr>
                                    </p:animEffect>
                                    <p:anim calcmode="lin" valueType="num">
                                      <p:cBhvr>
                                        <p:cTn id="2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1">
                                            <p:txEl>
                                              <p:pRg st="5" end="5"/>
                                            </p:txEl>
                                          </p:spTgt>
                                        </p:tgtEl>
                                        <p:attrNameLst>
                                          <p:attrName>style.visibility</p:attrName>
                                        </p:attrNameLst>
                                      </p:cBhvr>
                                      <p:to>
                                        <p:strVal val="visible"/>
                                      </p:to>
                                    </p:set>
                                    <p:animEffect transition="in" filter="fade">
                                      <p:cBhvr>
                                        <p:cTn id="26" dur="1000"/>
                                        <p:tgtEl>
                                          <p:spTgt spid="11">
                                            <p:txEl>
                                              <p:pRg st="5" end="5"/>
                                            </p:txEl>
                                          </p:spTgt>
                                        </p:tgtEl>
                                      </p:cBhvr>
                                    </p:animEffect>
                                    <p:anim calcmode="lin" valueType="num">
                                      <p:cBhvr>
                                        <p:cTn id="27"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fade">
                                      <p:cBhvr>
                                        <p:cTn id="31" dur="1000"/>
                                        <p:tgtEl>
                                          <p:spTgt spid="11">
                                            <p:txEl>
                                              <p:pRg st="6" end="6"/>
                                            </p:txEl>
                                          </p:spTgt>
                                        </p:tgtEl>
                                      </p:cBhvr>
                                    </p:animEffect>
                                    <p:anim calcmode="lin" valueType="num">
                                      <p:cBhvr>
                                        <p:cTn id="32"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11">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1">
                                            <p:txEl>
                                              <p:pRg st="7" end="7"/>
                                            </p:txEl>
                                          </p:spTgt>
                                        </p:tgtEl>
                                        <p:attrNameLst>
                                          <p:attrName>style.visibility</p:attrName>
                                        </p:attrNameLst>
                                      </p:cBhvr>
                                      <p:to>
                                        <p:strVal val="visible"/>
                                      </p:to>
                                    </p:set>
                                    <p:animEffect transition="in" filter="fade">
                                      <p:cBhvr>
                                        <p:cTn id="36" dur="1000"/>
                                        <p:tgtEl>
                                          <p:spTgt spid="11">
                                            <p:txEl>
                                              <p:pRg st="7" end="7"/>
                                            </p:txEl>
                                          </p:spTgt>
                                        </p:tgtEl>
                                      </p:cBhvr>
                                    </p:animEffect>
                                    <p:anim calcmode="lin" valueType="num">
                                      <p:cBhvr>
                                        <p:cTn id="37"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11">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1">
                                            <p:txEl>
                                              <p:pRg st="8" end="8"/>
                                            </p:txEl>
                                          </p:spTgt>
                                        </p:tgtEl>
                                        <p:attrNameLst>
                                          <p:attrName>style.visibility</p:attrName>
                                        </p:attrNameLst>
                                      </p:cBhvr>
                                      <p:to>
                                        <p:strVal val="visible"/>
                                      </p:to>
                                    </p:set>
                                    <p:animEffect transition="in" filter="fade">
                                      <p:cBhvr>
                                        <p:cTn id="41" dur="1000"/>
                                        <p:tgtEl>
                                          <p:spTgt spid="11">
                                            <p:txEl>
                                              <p:pRg st="8" end="8"/>
                                            </p:txEl>
                                          </p:spTgt>
                                        </p:tgtEl>
                                      </p:cBhvr>
                                    </p:animEffect>
                                    <p:anim calcmode="lin" valueType="num">
                                      <p:cBhvr>
                                        <p:cTn id="42"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11">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
                                            <p:txEl>
                                              <p:pRg st="9" end="9"/>
                                            </p:txEl>
                                          </p:spTgt>
                                        </p:tgtEl>
                                        <p:attrNameLst>
                                          <p:attrName>style.visibility</p:attrName>
                                        </p:attrNameLst>
                                      </p:cBhvr>
                                      <p:to>
                                        <p:strVal val="visible"/>
                                      </p:to>
                                    </p:set>
                                    <p:animEffect transition="in" filter="fade">
                                      <p:cBhvr>
                                        <p:cTn id="46" dur="1000"/>
                                        <p:tgtEl>
                                          <p:spTgt spid="11">
                                            <p:txEl>
                                              <p:pRg st="9" end="9"/>
                                            </p:txEl>
                                          </p:spTgt>
                                        </p:tgtEl>
                                      </p:cBhvr>
                                    </p:animEffect>
                                    <p:anim calcmode="lin" valueType="num">
                                      <p:cBhvr>
                                        <p:cTn id="47"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11">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1">
                                            <p:txEl>
                                              <p:pRg st="10" end="10"/>
                                            </p:txEl>
                                          </p:spTgt>
                                        </p:tgtEl>
                                        <p:attrNameLst>
                                          <p:attrName>style.visibility</p:attrName>
                                        </p:attrNameLst>
                                      </p:cBhvr>
                                      <p:to>
                                        <p:strVal val="visible"/>
                                      </p:to>
                                    </p:set>
                                    <p:animEffect transition="in" filter="fade">
                                      <p:cBhvr>
                                        <p:cTn id="51" dur="1000"/>
                                        <p:tgtEl>
                                          <p:spTgt spid="11">
                                            <p:txEl>
                                              <p:pRg st="10" end="10"/>
                                            </p:txEl>
                                          </p:spTgt>
                                        </p:tgtEl>
                                      </p:cBhvr>
                                    </p:animEffect>
                                    <p:anim calcmode="lin" valueType="num">
                                      <p:cBhvr>
                                        <p:cTn id="52"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11">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
                                            <p:txEl>
                                              <p:pRg st="11" end="11"/>
                                            </p:txEl>
                                          </p:spTgt>
                                        </p:tgtEl>
                                        <p:attrNameLst>
                                          <p:attrName>style.visibility</p:attrName>
                                        </p:attrNameLst>
                                      </p:cBhvr>
                                      <p:to>
                                        <p:strVal val="visible"/>
                                      </p:to>
                                    </p:set>
                                    <p:animEffect transition="in" filter="fade">
                                      <p:cBhvr>
                                        <p:cTn id="56" dur="1000"/>
                                        <p:tgtEl>
                                          <p:spTgt spid="11">
                                            <p:txEl>
                                              <p:pRg st="11" end="11"/>
                                            </p:txEl>
                                          </p:spTgt>
                                        </p:tgtEl>
                                      </p:cBhvr>
                                    </p:animEffect>
                                    <p:anim calcmode="lin" valueType="num">
                                      <p:cBhvr>
                                        <p:cTn id="57" dur="1000" fill="hold"/>
                                        <p:tgtEl>
                                          <p:spTgt spid="11">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11">
                                            <p:txEl>
                                              <p:pRg st="11" end="1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1">
                                            <p:txEl>
                                              <p:pRg st="12" end="12"/>
                                            </p:txEl>
                                          </p:spTgt>
                                        </p:tgtEl>
                                        <p:attrNameLst>
                                          <p:attrName>style.visibility</p:attrName>
                                        </p:attrNameLst>
                                      </p:cBhvr>
                                      <p:to>
                                        <p:strVal val="visible"/>
                                      </p:to>
                                    </p:set>
                                    <p:animEffect transition="in" filter="fade">
                                      <p:cBhvr>
                                        <p:cTn id="61" dur="1000"/>
                                        <p:tgtEl>
                                          <p:spTgt spid="11">
                                            <p:txEl>
                                              <p:pRg st="12" end="12"/>
                                            </p:txEl>
                                          </p:spTgt>
                                        </p:tgtEl>
                                      </p:cBhvr>
                                    </p:animEffect>
                                    <p:anim calcmode="lin" valueType="num">
                                      <p:cBhvr>
                                        <p:cTn id="62" dur="1000" fill="hold"/>
                                        <p:tgtEl>
                                          <p:spTgt spid="11">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11">
                                            <p:txEl>
                                              <p:pRg st="12" end="12"/>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1">
                                            <p:txEl>
                                              <p:pRg st="13" end="13"/>
                                            </p:txEl>
                                          </p:spTgt>
                                        </p:tgtEl>
                                        <p:attrNameLst>
                                          <p:attrName>style.visibility</p:attrName>
                                        </p:attrNameLst>
                                      </p:cBhvr>
                                      <p:to>
                                        <p:strVal val="visible"/>
                                      </p:to>
                                    </p:set>
                                    <p:animEffect transition="in" filter="fade">
                                      <p:cBhvr>
                                        <p:cTn id="66" dur="1000"/>
                                        <p:tgtEl>
                                          <p:spTgt spid="11">
                                            <p:txEl>
                                              <p:pRg st="13" end="13"/>
                                            </p:txEl>
                                          </p:spTgt>
                                        </p:tgtEl>
                                      </p:cBhvr>
                                    </p:animEffect>
                                    <p:anim calcmode="lin" valueType="num">
                                      <p:cBhvr>
                                        <p:cTn id="67" dur="1000" fill="hold"/>
                                        <p:tgtEl>
                                          <p:spTgt spid="11">
                                            <p:txEl>
                                              <p:pRg st="13" end="13"/>
                                            </p:txEl>
                                          </p:spTgt>
                                        </p:tgtEl>
                                        <p:attrNameLst>
                                          <p:attrName>ppt_x</p:attrName>
                                        </p:attrNameLst>
                                      </p:cBhvr>
                                      <p:tavLst>
                                        <p:tav tm="0">
                                          <p:val>
                                            <p:strVal val="#ppt_x"/>
                                          </p:val>
                                        </p:tav>
                                        <p:tav tm="100000">
                                          <p:val>
                                            <p:strVal val="#ppt_x"/>
                                          </p:val>
                                        </p:tav>
                                      </p:tavLst>
                                    </p:anim>
                                    <p:anim calcmode="lin" valueType="num">
                                      <p:cBhvr>
                                        <p:cTn id="68" dur="1000" fill="hold"/>
                                        <p:tgtEl>
                                          <p:spTgt spid="11">
                                            <p:txEl>
                                              <p:pRg st="13" end="13"/>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1">
                                            <p:txEl>
                                              <p:pRg st="14" end="14"/>
                                            </p:txEl>
                                          </p:spTgt>
                                        </p:tgtEl>
                                        <p:attrNameLst>
                                          <p:attrName>style.visibility</p:attrName>
                                        </p:attrNameLst>
                                      </p:cBhvr>
                                      <p:to>
                                        <p:strVal val="visible"/>
                                      </p:to>
                                    </p:set>
                                    <p:animEffect transition="in" filter="fade">
                                      <p:cBhvr>
                                        <p:cTn id="71" dur="1000"/>
                                        <p:tgtEl>
                                          <p:spTgt spid="11">
                                            <p:txEl>
                                              <p:pRg st="14" end="14"/>
                                            </p:txEl>
                                          </p:spTgt>
                                        </p:tgtEl>
                                      </p:cBhvr>
                                    </p:animEffect>
                                    <p:anim calcmode="lin" valueType="num">
                                      <p:cBhvr>
                                        <p:cTn id="72" dur="1000" fill="hold"/>
                                        <p:tgtEl>
                                          <p:spTgt spid="11">
                                            <p:txEl>
                                              <p:pRg st="14" end="14"/>
                                            </p:txEl>
                                          </p:spTgt>
                                        </p:tgtEl>
                                        <p:attrNameLst>
                                          <p:attrName>ppt_x</p:attrName>
                                        </p:attrNameLst>
                                      </p:cBhvr>
                                      <p:tavLst>
                                        <p:tav tm="0">
                                          <p:val>
                                            <p:strVal val="#ppt_x"/>
                                          </p:val>
                                        </p:tav>
                                        <p:tav tm="100000">
                                          <p:val>
                                            <p:strVal val="#ppt_x"/>
                                          </p:val>
                                        </p:tav>
                                      </p:tavLst>
                                    </p:anim>
                                    <p:anim calcmode="lin" valueType="num">
                                      <p:cBhvr>
                                        <p:cTn id="73" dur="1000" fill="hold"/>
                                        <p:tgtEl>
                                          <p:spTgt spid="11">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11">
                                            <p:txEl>
                                              <p:pRg st="16" end="16"/>
                                            </p:txEl>
                                          </p:spTgt>
                                        </p:tgtEl>
                                        <p:attrNameLst>
                                          <p:attrName>style.visibility</p:attrName>
                                        </p:attrNameLst>
                                      </p:cBhvr>
                                      <p:to>
                                        <p:strVal val="visible"/>
                                      </p:to>
                                    </p:set>
                                    <p:animEffect transition="in" filter="fade">
                                      <p:cBhvr>
                                        <p:cTn id="78" dur="1000"/>
                                        <p:tgtEl>
                                          <p:spTgt spid="11">
                                            <p:txEl>
                                              <p:pRg st="16" end="16"/>
                                            </p:txEl>
                                          </p:spTgt>
                                        </p:tgtEl>
                                      </p:cBhvr>
                                    </p:animEffect>
                                    <p:anim calcmode="lin" valueType="num">
                                      <p:cBhvr>
                                        <p:cTn id="79" dur="1000" fill="hold"/>
                                        <p:tgtEl>
                                          <p:spTgt spid="11">
                                            <p:txEl>
                                              <p:pRg st="16" end="16"/>
                                            </p:txEl>
                                          </p:spTgt>
                                        </p:tgtEl>
                                        <p:attrNameLst>
                                          <p:attrName>ppt_x</p:attrName>
                                        </p:attrNameLst>
                                      </p:cBhvr>
                                      <p:tavLst>
                                        <p:tav tm="0">
                                          <p:val>
                                            <p:strVal val="#ppt_x"/>
                                          </p:val>
                                        </p:tav>
                                        <p:tav tm="100000">
                                          <p:val>
                                            <p:strVal val="#ppt_x"/>
                                          </p:val>
                                        </p:tav>
                                      </p:tavLst>
                                    </p:anim>
                                    <p:anim calcmode="lin" valueType="num">
                                      <p:cBhvr>
                                        <p:cTn id="80" dur="1000" fill="hold"/>
                                        <p:tgtEl>
                                          <p:spTgt spid="11">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11">
                                            <p:txEl>
                                              <p:pRg st="17" end="17"/>
                                            </p:txEl>
                                          </p:spTgt>
                                        </p:tgtEl>
                                        <p:attrNameLst>
                                          <p:attrName>style.visibility</p:attrName>
                                        </p:attrNameLst>
                                      </p:cBhvr>
                                      <p:to>
                                        <p:strVal val="visible"/>
                                      </p:to>
                                    </p:set>
                                    <p:animEffect transition="in" filter="fade">
                                      <p:cBhvr>
                                        <p:cTn id="85" dur="1000"/>
                                        <p:tgtEl>
                                          <p:spTgt spid="11">
                                            <p:txEl>
                                              <p:pRg st="17" end="17"/>
                                            </p:txEl>
                                          </p:spTgt>
                                        </p:tgtEl>
                                      </p:cBhvr>
                                    </p:animEffect>
                                    <p:anim calcmode="lin" valueType="num">
                                      <p:cBhvr>
                                        <p:cTn id="86" dur="1000" fill="hold"/>
                                        <p:tgtEl>
                                          <p:spTgt spid="11">
                                            <p:txEl>
                                              <p:pRg st="17" end="17"/>
                                            </p:txEl>
                                          </p:spTgt>
                                        </p:tgtEl>
                                        <p:attrNameLst>
                                          <p:attrName>ppt_x</p:attrName>
                                        </p:attrNameLst>
                                      </p:cBhvr>
                                      <p:tavLst>
                                        <p:tav tm="0">
                                          <p:val>
                                            <p:strVal val="#ppt_x"/>
                                          </p:val>
                                        </p:tav>
                                        <p:tav tm="100000">
                                          <p:val>
                                            <p:strVal val="#ppt_x"/>
                                          </p:val>
                                        </p:tav>
                                      </p:tavLst>
                                    </p:anim>
                                    <p:anim calcmode="lin" valueType="num">
                                      <p:cBhvr>
                                        <p:cTn id="87" dur="1000" fill="hold"/>
                                        <p:tgtEl>
                                          <p:spTgt spid="11">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a-DK" sz="2000" dirty="0"/>
              <a:t>Hvis E ikke laver arbejdsplan og opdatering af tidsplan, kan BH gøre det på E’s </a:t>
            </a:r>
            <a:r>
              <a:rPr lang="da-DK" sz="2000" dirty="0" smtClean="0"/>
              <a:t>vegne (AB § 13, stk. 4). Økonomi?</a:t>
            </a:r>
            <a:endParaRPr lang="da-DK" sz="2000" dirty="0"/>
          </a:p>
          <a:p>
            <a:endParaRPr lang="da-DK" sz="2000" dirty="0"/>
          </a:p>
          <a:p>
            <a:r>
              <a:rPr lang="da-DK" sz="2000" dirty="0"/>
              <a:t>AB § </a:t>
            </a:r>
            <a:r>
              <a:rPr lang="da-DK" sz="2000" dirty="0" smtClean="0"/>
              <a:t>14</a:t>
            </a:r>
            <a:br>
              <a:rPr lang="da-DK" sz="2000" dirty="0" smtClean="0"/>
            </a:br>
            <a:endParaRPr lang="da-DK" sz="2000" dirty="0" smtClean="0"/>
          </a:p>
          <a:p>
            <a:endParaRPr lang="da-DK" sz="2000" dirty="0"/>
          </a:p>
          <a:p>
            <a:endParaRPr lang="da-DK" sz="2000" dirty="0" smtClean="0"/>
          </a:p>
          <a:p>
            <a:endParaRPr lang="da-DK" sz="2000" dirty="0"/>
          </a:p>
          <a:p>
            <a:endParaRPr lang="da-DK" sz="2000" dirty="0" smtClean="0"/>
          </a:p>
          <a:p>
            <a:endParaRPr lang="da-DK" sz="2000" dirty="0"/>
          </a:p>
          <a:p>
            <a:r>
              <a:rPr lang="da-DK" sz="2000" dirty="0" smtClean="0"/>
              <a:t>Ansvar?</a:t>
            </a:r>
            <a:endParaRPr lang="da-DK" sz="2000" dirty="0"/>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9" name="Tekstfelt 8"/>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5 – Tidsplaner mv.</a:t>
            </a:r>
            <a:endParaRPr lang="da-DK" sz="1000" i="1" dirty="0">
              <a:solidFill>
                <a:sysClr val="windowText" lastClr="000000"/>
              </a:solidFill>
            </a:endParaRPr>
          </a:p>
        </p:txBody>
      </p:sp>
      <p:pic>
        <p:nvPicPr>
          <p:cNvPr id="5" name="Billede 4"/>
          <p:cNvPicPr>
            <a:picLocks noChangeAspect="1"/>
          </p:cNvPicPr>
          <p:nvPr/>
        </p:nvPicPr>
        <p:blipFill>
          <a:blip r:embed="rId5"/>
          <a:stretch>
            <a:fillRect/>
          </a:stretch>
        </p:blipFill>
        <p:spPr>
          <a:xfrm>
            <a:off x="475607" y="2420296"/>
            <a:ext cx="7572375" cy="1628775"/>
          </a:xfrm>
          <a:prstGeom prst="rect">
            <a:avLst/>
          </a:prstGeom>
        </p:spPr>
      </p:pic>
    </p:spTree>
    <p:extLst>
      <p:ext uri="{BB962C8B-B14F-4D97-AF65-F5344CB8AC3E}">
        <p14:creationId xmlns:p14="http://schemas.microsoft.com/office/powerpoint/2010/main" val="1587794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822960" y="3075540"/>
            <a:ext cx="7543800" cy="1143000"/>
          </a:xfrm>
        </p:spPr>
        <p:txBody>
          <a:bodyPr anchor="ctr">
            <a:normAutofit lnSpcReduction="10000"/>
          </a:bodyPr>
          <a:lstStyle/>
          <a:p>
            <a:pPr algn="ctr">
              <a:spcBef>
                <a:spcPts val="0"/>
              </a:spcBef>
              <a:spcAft>
                <a:spcPts val="0"/>
              </a:spcAft>
              <a:defRPr/>
            </a:pPr>
            <a:r>
              <a:rPr lang="da-DK" b="1" dirty="0" smtClean="0"/>
              <a:t>TRAILER 6:</a:t>
            </a:r>
          </a:p>
          <a:p>
            <a:pPr algn="ctr"/>
            <a:r>
              <a:rPr lang="da-DK" dirty="0"/>
              <a:t>Sikkerhedsstillelse, forsikring og produktansvar</a:t>
            </a:r>
          </a:p>
        </p:txBody>
      </p:sp>
      <p:grpSp>
        <p:nvGrpSpPr>
          <p:cNvPr id="4" name="Gruppe 3"/>
          <p:cNvGrpSpPr/>
          <p:nvPr/>
        </p:nvGrpSpPr>
        <p:grpSpPr>
          <a:xfrm>
            <a:off x="1596768" y="5186887"/>
            <a:ext cx="5950464" cy="771420"/>
            <a:chOff x="1423406" y="5186887"/>
            <a:chExt cx="5950464" cy="771420"/>
          </a:xfrm>
        </p:grpSpPr>
        <p:pic>
          <p:nvPicPr>
            <p:cNvPr id="5" name="Billede 4"/>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6" name="Billede 5"/>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7" name="Billede 6"/>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pic>
        <p:nvPicPr>
          <p:cNvPr id="9" name="Billed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3075539"/>
          </a:xfrm>
          <a:prstGeom prst="rect">
            <a:avLst/>
          </a:prstGeom>
        </p:spPr>
      </p:pic>
    </p:spTree>
    <p:extLst>
      <p:ext uri="{BB962C8B-B14F-4D97-AF65-F5344CB8AC3E}">
        <p14:creationId xmlns:p14="http://schemas.microsoft.com/office/powerpoint/2010/main" val="16132384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1" name="Pladsholder til tekst 1"/>
          <p:cNvSpPr txBox="1">
            <a:spLocks/>
          </p:cNvSpPr>
          <p:nvPr/>
        </p:nvSpPr>
        <p:spPr>
          <a:xfrm>
            <a:off x="722313" y="1086416"/>
            <a:ext cx="7772400" cy="4694273"/>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a-DK" sz="1800" dirty="0" smtClean="0"/>
              <a:t>Nyskabelser:</a:t>
            </a:r>
          </a:p>
          <a:p>
            <a:pPr marL="0" indent="0">
              <a:buNone/>
            </a:pPr>
            <a:endParaRPr lang="da-DK" sz="1800" b="1" dirty="0" smtClean="0"/>
          </a:p>
          <a:p>
            <a:r>
              <a:rPr lang="da-DK" sz="1800" dirty="0"/>
              <a:t>Entreprenørens forsikring skal dække produktansvar, jf. AB § 11, stk. 3 og  ansvaret begrænset hertil §54.</a:t>
            </a:r>
          </a:p>
          <a:p>
            <a:r>
              <a:rPr lang="da-DK" sz="1800" dirty="0" smtClean="0"/>
              <a:t>Ingen entreprenørsikkerhedsstillelse </a:t>
            </a:r>
            <a:r>
              <a:rPr lang="da-DK" sz="1800" dirty="0"/>
              <a:t>ved entreprisesum på under 1 mio. kr., jf. AB §9 samt </a:t>
            </a:r>
            <a:r>
              <a:rPr lang="da-DK" sz="1800" dirty="0" smtClean="0"/>
              <a:t>udbygning </a:t>
            </a:r>
            <a:r>
              <a:rPr lang="da-DK" sz="1800" dirty="0"/>
              <a:t>af reglerne om sikkerhedens nedskrivning og ophør, jf. AB §9, stk. 3-10.</a:t>
            </a:r>
          </a:p>
          <a:p>
            <a:pPr lvl="1">
              <a:buFont typeface="Arial" panose="020B0604020202020204" pitchFamily="34" charset="0"/>
              <a:buChar char="•"/>
            </a:pPr>
            <a:endParaRPr lang="da-DK" sz="1800" b="1" dirty="0"/>
          </a:p>
          <a:p>
            <a:pPr marL="0" indent="0">
              <a:buNone/>
            </a:pPr>
            <a:r>
              <a:rPr lang="da-DK" sz="1800" dirty="0" smtClean="0"/>
              <a:t>Tilpasninger:</a:t>
            </a:r>
          </a:p>
          <a:p>
            <a:pPr marL="0" indent="0">
              <a:buNone/>
            </a:pPr>
            <a:endParaRPr lang="da-DK" sz="1800" b="1" dirty="0" smtClean="0"/>
          </a:p>
          <a:p>
            <a:r>
              <a:rPr lang="da-DK" sz="1800" dirty="0" smtClean="0"/>
              <a:t>Entreprenører/underentreprenører </a:t>
            </a:r>
            <a:r>
              <a:rPr lang="da-DK" sz="1800" dirty="0"/>
              <a:t>skal altid medtages på forsikringspolicen, jf. AB § </a:t>
            </a:r>
            <a:r>
              <a:rPr lang="da-DK" sz="1800" dirty="0" smtClean="0"/>
              <a:t>11.</a:t>
            </a:r>
          </a:p>
          <a:p>
            <a:r>
              <a:rPr lang="da-DK" sz="1800" dirty="0" smtClean="0"/>
              <a:t>Bygherren </a:t>
            </a:r>
            <a:r>
              <a:rPr lang="da-DK" sz="1800" dirty="0"/>
              <a:t>betaler </a:t>
            </a:r>
            <a:r>
              <a:rPr lang="da-DK" sz="1800" dirty="0" smtClean="0"/>
              <a:t>selvrisiko på brand og storm, </a:t>
            </a:r>
            <a:r>
              <a:rPr lang="da-DK" sz="1800" dirty="0"/>
              <a:t>jf. AB §</a:t>
            </a:r>
            <a:r>
              <a:rPr lang="da-DK" sz="1800" dirty="0" smtClean="0"/>
              <a:t>11.</a:t>
            </a:r>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a:t>Nyskabelser og tilpasninger</a:t>
            </a:r>
          </a:p>
        </p:txBody>
      </p:sp>
      <p:sp>
        <p:nvSpPr>
          <p:cNvPr id="9" name="Tekstfelt 8"/>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a:t>
            </a:r>
            <a:r>
              <a:rPr lang="da-DK" sz="1000" i="1" dirty="0">
                <a:solidFill>
                  <a:sysClr val="windowText" lastClr="000000"/>
                </a:solidFill>
              </a:rPr>
              <a:t>6</a:t>
            </a:r>
            <a:r>
              <a:rPr lang="da-DK" sz="1000" i="1" dirty="0" smtClean="0">
                <a:solidFill>
                  <a:sysClr val="windowText" lastClr="000000"/>
                </a:solidFill>
              </a:rPr>
              <a:t> – Sikkerhed, produktansvar mv</a:t>
            </a:r>
            <a:endParaRPr lang="da-DK" sz="1000" i="1" dirty="0">
              <a:solidFill>
                <a:sysClr val="windowText" lastClr="000000"/>
              </a:solidFill>
            </a:endParaRPr>
          </a:p>
        </p:txBody>
      </p:sp>
    </p:spTree>
    <p:extLst>
      <p:ext uri="{BB962C8B-B14F-4D97-AF65-F5344CB8AC3E}">
        <p14:creationId xmlns:p14="http://schemas.microsoft.com/office/powerpoint/2010/main" val="6546646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1" name="Pladsholder til tekst 1"/>
          <p:cNvSpPr txBox="1">
            <a:spLocks/>
          </p:cNvSpPr>
          <p:nvPr/>
        </p:nvSpPr>
        <p:spPr>
          <a:xfrm>
            <a:off x="722313" y="1104524"/>
            <a:ext cx="7772400" cy="4676166"/>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a-DK" sz="1500" dirty="0"/>
              <a:t>Entreprenørens forsikring skal dække </a:t>
            </a:r>
            <a:r>
              <a:rPr lang="da-DK" sz="1500" dirty="0" smtClean="0"/>
              <a:t>produktansvar.</a:t>
            </a:r>
          </a:p>
          <a:p>
            <a:r>
              <a:rPr lang="da-DK" sz="1500" dirty="0" smtClean="0"/>
              <a:t>Entreprenørens </a:t>
            </a:r>
            <a:r>
              <a:rPr lang="da-DK" sz="1500" dirty="0"/>
              <a:t>erstatningsansvar for skader, der er forårsaget af en defekt ved et produkt, der indgår i bygge- og anlægsarbejdet (</a:t>
            </a:r>
            <a:r>
              <a:rPr lang="da-DK" sz="1500" u="sng" dirty="0"/>
              <a:t>produktansvar</a:t>
            </a:r>
            <a:r>
              <a:rPr lang="da-DK" sz="1500" dirty="0"/>
              <a:t>), er </a:t>
            </a:r>
            <a:r>
              <a:rPr lang="da-DK" sz="1500" u="sng" dirty="0"/>
              <a:t>begrænset til dækningen</a:t>
            </a:r>
            <a:r>
              <a:rPr lang="da-DK" sz="1500" dirty="0"/>
              <a:t> ifølge den tegnede produktansvarsforsikring, jf. § 11, stk. 3, jf. § 54, stk. 1.</a:t>
            </a:r>
          </a:p>
          <a:p>
            <a:pPr lvl="1">
              <a:buFont typeface="Arial" panose="020B0604020202020204" pitchFamily="34" charset="0"/>
              <a:buChar char="•"/>
            </a:pPr>
            <a:endParaRPr lang="da-DK" sz="1500" dirty="0"/>
          </a:p>
          <a:p>
            <a:pPr marL="0" indent="0">
              <a:buNone/>
            </a:pPr>
            <a:endParaRPr lang="da-DK" sz="1500" dirty="0"/>
          </a:p>
          <a:p>
            <a:pPr marL="0" indent="0">
              <a:buNone/>
            </a:pPr>
            <a:r>
              <a:rPr lang="da-DK" sz="1500" dirty="0"/>
              <a:t>Udbygning af reglerne om sikkerhedens nedskrivning og ophør, jf. AB  § 9, stk. </a:t>
            </a:r>
            <a:r>
              <a:rPr lang="da-DK" sz="1500" dirty="0" smtClean="0"/>
              <a:t>3-10</a:t>
            </a:r>
          </a:p>
          <a:p>
            <a:r>
              <a:rPr lang="da-DK" sz="1500" u="sng" dirty="0" smtClean="0"/>
              <a:t>Indtil aflevering</a:t>
            </a:r>
            <a:r>
              <a:rPr lang="da-DK" sz="1500" dirty="0" smtClean="0"/>
              <a:t> skal sikkerheden svarer til </a:t>
            </a:r>
            <a:r>
              <a:rPr lang="da-DK" sz="1500" u="sng" dirty="0" smtClean="0"/>
              <a:t>15% af entreprisesummen</a:t>
            </a:r>
            <a:r>
              <a:rPr lang="da-DK" sz="1500" dirty="0" smtClean="0"/>
              <a:t>, jf. § 9, stk. 3.</a:t>
            </a:r>
          </a:p>
          <a:p>
            <a:r>
              <a:rPr lang="da-DK" sz="1500" u="sng" dirty="0" smtClean="0"/>
              <a:t>Efter aflevering og indtil 1 år efter aflevering</a:t>
            </a:r>
            <a:r>
              <a:rPr lang="da-DK" sz="1500" dirty="0" smtClean="0"/>
              <a:t> nedskrives sikkerheden til </a:t>
            </a:r>
            <a:r>
              <a:rPr lang="da-DK" sz="1500" u="sng" dirty="0" smtClean="0"/>
              <a:t>10% af entreprisesummen</a:t>
            </a:r>
            <a:r>
              <a:rPr lang="da-DK" sz="1500" dirty="0" smtClean="0"/>
              <a:t>, jf. § 9, stk. 3. Herefter 2 % til 5 år.</a:t>
            </a:r>
          </a:p>
          <a:p>
            <a:pPr lvl="1"/>
            <a:r>
              <a:rPr lang="da-DK" sz="1500" dirty="0" smtClean="0"/>
              <a:t>OBS</a:t>
            </a:r>
            <a:r>
              <a:rPr lang="da-DK" sz="1500" dirty="0"/>
              <a:t>!: Entreprisesummen skal opgøres med tillæg eller fradrag af alle mer- og </a:t>
            </a:r>
            <a:r>
              <a:rPr lang="da-DK" sz="1500" dirty="0" err="1"/>
              <a:t>mindrearbejder</a:t>
            </a:r>
            <a:r>
              <a:rPr lang="da-DK" sz="1500" dirty="0"/>
              <a:t>, hvis bygherre anmoder herom i afleveringsprotokollen, jf. § 9, stk. 3</a:t>
            </a:r>
            <a:r>
              <a:rPr lang="da-DK" sz="1500" dirty="0" smtClean="0"/>
              <a:t>.</a:t>
            </a:r>
            <a:endParaRPr lang="da-DK" sz="1500" dirty="0"/>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5" name="Tekstfelt 14"/>
          <p:cNvSpPr txBox="1"/>
          <p:nvPr/>
        </p:nvSpPr>
        <p:spPr>
          <a:xfrm>
            <a:off x="6505302" y="204566"/>
            <a:ext cx="2499361" cy="246221"/>
          </a:xfrm>
          <a:prstGeom prst="rect">
            <a:avLst/>
          </a:prstGeom>
          <a:noFill/>
        </p:spPr>
        <p:txBody>
          <a:bodyPr wrap="square" rtlCol="0">
            <a:spAutoFit/>
          </a:bodyPr>
          <a:lstStyle/>
          <a:p>
            <a:pPr algn="r"/>
            <a:r>
              <a:rPr lang="da-DK" sz="1000" i="1" dirty="0">
                <a:solidFill>
                  <a:sysClr val="windowText" lastClr="000000"/>
                </a:solidFill>
              </a:rPr>
              <a:t>Trailer 6 – Sikkerhed, produktansvar mv</a:t>
            </a:r>
          </a:p>
        </p:txBody>
      </p:sp>
    </p:spTree>
    <p:extLst>
      <p:ext uri="{BB962C8B-B14F-4D97-AF65-F5344CB8AC3E}">
        <p14:creationId xmlns:p14="http://schemas.microsoft.com/office/powerpoint/2010/main" val="198763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 calcmode="lin" valueType="num">
                                      <p:cBhvr additive="base">
                                        <p:cTn id="1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 calcmode="lin" valueType="num">
                                      <p:cBhvr additive="base">
                                        <p:cTn id="22"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1">
                                            <p:txEl>
                                              <p:pRg st="6" end="6"/>
                                            </p:txEl>
                                          </p:spTgt>
                                        </p:tgtEl>
                                        <p:attrNameLst>
                                          <p:attrName>style.visibility</p:attrName>
                                        </p:attrNameLst>
                                      </p:cBhvr>
                                      <p:to>
                                        <p:strVal val="visible"/>
                                      </p:to>
                                    </p:set>
                                    <p:anim calcmode="lin" valueType="num">
                                      <p:cBhvr additive="base">
                                        <p:cTn id="26"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1">
                                            <p:txEl>
                                              <p:pRg st="7" end="7"/>
                                            </p:txEl>
                                          </p:spTgt>
                                        </p:tgtEl>
                                        <p:attrNameLst>
                                          <p:attrName>style.visibility</p:attrName>
                                        </p:attrNameLst>
                                      </p:cBhvr>
                                      <p:to>
                                        <p:strVal val="visible"/>
                                      </p:to>
                                    </p:set>
                                    <p:anim calcmode="lin" valueType="num">
                                      <p:cBhvr additive="base">
                                        <p:cTn id="30"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1" name="Pladsholder til tekst 1"/>
          <p:cNvSpPr txBox="1">
            <a:spLocks/>
          </p:cNvSpPr>
          <p:nvPr/>
        </p:nvSpPr>
        <p:spPr>
          <a:xfrm>
            <a:off x="722313" y="1086416"/>
            <a:ext cx="7772400" cy="4694273"/>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a-DK" sz="1800" dirty="0" smtClean="0"/>
              <a:t>Nyskabelser:</a:t>
            </a:r>
          </a:p>
          <a:p>
            <a:pPr marL="0" indent="0">
              <a:buNone/>
            </a:pPr>
            <a:endParaRPr lang="da-DK" sz="1800" b="1" dirty="0" smtClean="0"/>
          </a:p>
          <a:p>
            <a:r>
              <a:rPr lang="da-DK" sz="1800" dirty="0"/>
              <a:t>Entreprenørens forsikring skal dække produktansvar, jf. AB § 11, stk. 3 og  ansvaret begrænset hertil §54.</a:t>
            </a:r>
          </a:p>
          <a:p>
            <a:r>
              <a:rPr lang="da-DK" sz="1800" dirty="0" smtClean="0"/>
              <a:t>Ingen entreprenørsikkerhedsstillelse </a:t>
            </a:r>
            <a:r>
              <a:rPr lang="da-DK" sz="1800" dirty="0"/>
              <a:t>ved entreprisesum på under 1 mio. kr., jf. AB §9 samt </a:t>
            </a:r>
            <a:r>
              <a:rPr lang="da-DK" sz="1800" dirty="0" smtClean="0"/>
              <a:t>udbygning </a:t>
            </a:r>
            <a:r>
              <a:rPr lang="da-DK" sz="1800" dirty="0"/>
              <a:t>af reglerne om sikkerhedens nedskrivning og ophør, jf. AB §9, stk. 3-10.</a:t>
            </a:r>
          </a:p>
          <a:p>
            <a:pPr lvl="1">
              <a:buFont typeface="Arial" panose="020B0604020202020204" pitchFamily="34" charset="0"/>
              <a:buChar char="•"/>
            </a:pPr>
            <a:endParaRPr lang="da-DK" sz="1800" b="1" dirty="0"/>
          </a:p>
          <a:p>
            <a:pPr marL="0" indent="0">
              <a:buNone/>
            </a:pPr>
            <a:r>
              <a:rPr lang="da-DK" sz="1800" dirty="0" smtClean="0"/>
              <a:t>Tilpasninger:</a:t>
            </a:r>
          </a:p>
          <a:p>
            <a:pPr marL="0" indent="0">
              <a:buNone/>
            </a:pPr>
            <a:endParaRPr lang="da-DK" sz="1800" b="1" dirty="0" smtClean="0"/>
          </a:p>
          <a:p>
            <a:r>
              <a:rPr lang="da-DK" sz="1800" dirty="0" smtClean="0"/>
              <a:t>Entreprenører/underentreprenører </a:t>
            </a:r>
            <a:r>
              <a:rPr lang="da-DK" sz="1800" dirty="0"/>
              <a:t>skal altid medtages på forsikringspolicen, jf. AB § </a:t>
            </a:r>
            <a:r>
              <a:rPr lang="da-DK" sz="1800" dirty="0" smtClean="0"/>
              <a:t>11.</a:t>
            </a:r>
          </a:p>
          <a:p>
            <a:r>
              <a:rPr lang="da-DK" sz="1800" dirty="0" smtClean="0"/>
              <a:t>Bygherren </a:t>
            </a:r>
            <a:r>
              <a:rPr lang="da-DK" sz="1800" dirty="0"/>
              <a:t>betaler </a:t>
            </a:r>
            <a:r>
              <a:rPr lang="da-DK" sz="1800" dirty="0" smtClean="0"/>
              <a:t>selvrisiko på brand og storm, </a:t>
            </a:r>
            <a:r>
              <a:rPr lang="da-DK" sz="1800" dirty="0"/>
              <a:t>jf. AB §</a:t>
            </a:r>
            <a:r>
              <a:rPr lang="da-DK" sz="1800" dirty="0" smtClean="0"/>
              <a:t>11.</a:t>
            </a:r>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a:t>Nyskabelser og tilpasninger</a:t>
            </a:r>
          </a:p>
        </p:txBody>
      </p:sp>
      <p:sp>
        <p:nvSpPr>
          <p:cNvPr id="9" name="Tekstfelt 8"/>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a:t>
            </a:r>
            <a:r>
              <a:rPr lang="da-DK" sz="1000" i="1" dirty="0">
                <a:solidFill>
                  <a:sysClr val="windowText" lastClr="000000"/>
                </a:solidFill>
              </a:rPr>
              <a:t>6</a:t>
            </a:r>
            <a:r>
              <a:rPr lang="da-DK" sz="1000" i="1" dirty="0" smtClean="0">
                <a:solidFill>
                  <a:sysClr val="windowText" lastClr="000000"/>
                </a:solidFill>
              </a:rPr>
              <a:t> – Sikkerhed, produktansvar mv</a:t>
            </a:r>
            <a:endParaRPr lang="da-DK" sz="1000" i="1" dirty="0">
              <a:solidFill>
                <a:sysClr val="windowText" lastClr="000000"/>
              </a:solidFill>
            </a:endParaRPr>
          </a:p>
        </p:txBody>
      </p:sp>
    </p:spTree>
    <p:extLst>
      <p:ext uri="{BB962C8B-B14F-4D97-AF65-F5344CB8AC3E}">
        <p14:creationId xmlns:p14="http://schemas.microsoft.com/office/powerpoint/2010/main" val="28670129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822960" y="3075540"/>
            <a:ext cx="7543800" cy="1143000"/>
          </a:xfrm>
        </p:spPr>
        <p:txBody>
          <a:bodyPr anchor="ctr"/>
          <a:lstStyle/>
          <a:p>
            <a:pPr algn="ctr">
              <a:spcBef>
                <a:spcPts val="0"/>
              </a:spcBef>
              <a:spcAft>
                <a:spcPts val="0"/>
              </a:spcAft>
              <a:defRPr/>
            </a:pPr>
            <a:r>
              <a:rPr lang="da-DK" b="1" dirty="0" smtClean="0"/>
              <a:t>TRAILER 7:</a:t>
            </a:r>
          </a:p>
          <a:p>
            <a:pPr algn="ctr"/>
            <a:r>
              <a:rPr lang="da-DK" dirty="0"/>
              <a:t>Nye ansvarsforhold for rådgiver</a:t>
            </a:r>
          </a:p>
        </p:txBody>
      </p:sp>
      <p:grpSp>
        <p:nvGrpSpPr>
          <p:cNvPr id="4" name="Gruppe 3"/>
          <p:cNvGrpSpPr/>
          <p:nvPr/>
        </p:nvGrpSpPr>
        <p:grpSpPr>
          <a:xfrm>
            <a:off x="1596768" y="5186887"/>
            <a:ext cx="5950464" cy="771420"/>
            <a:chOff x="1423406" y="5186887"/>
            <a:chExt cx="5950464" cy="771420"/>
          </a:xfrm>
        </p:grpSpPr>
        <p:pic>
          <p:nvPicPr>
            <p:cNvPr id="5" name="Billede 4"/>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6" name="Billede 5"/>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7" name="Billede 6"/>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pic>
        <p:nvPicPr>
          <p:cNvPr id="9" name="Billed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3075539"/>
          </a:xfrm>
          <a:prstGeom prst="rect">
            <a:avLst/>
          </a:prstGeom>
        </p:spPr>
      </p:pic>
    </p:spTree>
    <p:extLst>
      <p:ext uri="{BB962C8B-B14F-4D97-AF65-F5344CB8AC3E}">
        <p14:creationId xmlns:p14="http://schemas.microsoft.com/office/powerpoint/2010/main" val="800122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a:t>Ansvarsbegrænsning for rådgiver</a:t>
            </a:r>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a-DK" sz="2000" dirty="0"/>
              <a:t>Hvis der er tegnet projektansvarsforsikring, er ansvaret begrænset til den faktisk til rådighed værende dækningssum. (ABR§ 50, stk. 4)</a:t>
            </a:r>
          </a:p>
          <a:p>
            <a:pPr marL="0" indent="0">
              <a:buNone/>
            </a:pPr>
            <a:endParaRPr lang="da-DK" sz="2000" dirty="0"/>
          </a:p>
          <a:p>
            <a:r>
              <a:rPr lang="da-DK" sz="2000" dirty="0"/>
              <a:t>Hvis der ikke er tegnet projektansvarsforsikring, er rådgiverens ansvar begrænset til 2 gange det aftalte rådgiverhonorar, dog mindst 2,5 mio. </a:t>
            </a:r>
            <a:r>
              <a:rPr lang="da-DK" sz="2000" dirty="0" err="1" smtClean="0"/>
              <a:t>kr</a:t>
            </a:r>
            <a:r>
              <a:rPr lang="da-DK" sz="2000" dirty="0" smtClean="0"/>
              <a:t> (ABR§ 50, stk. 4)</a:t>
            </a:r>
          </a:p>
          <a:p>
            <a:endParaRPr lang="da-DK" sz="2000" dirty="0" smtClean="0"/>
          </a:p>
          <a:p>
            <a:r>
              <a:rPr lang="da-DK" sz="2000" dirty="0" smtClean="0"/>
              <a:t>Gælder </a:t>
            </a:r>
            <a:r>
              <a:rPr lang="da-DK" sz="2000" dirty="0"/>
              <a:t>samlet og således ikke pr. </a:t>
            </a:r>
            <a:r>
              <a:rPr lang="da-DK" sz="2000" dirty="0" smtClean="0"/>
              <a:t>skade.</a:t>
            </a:r>
          </a:p>
          <a:p>
            <a:endParaRPr lang="da-DK" sz="2000" dirty="0" smtClean="0"/>
          </a:p>
          <a:p>
            <a:r>
              <a:rPr lang="da-DK" sz="2000" dirty="0" smtClean="0"/>
              <a:t>Ex</a:t>
            </a:r>
            <a:r>
              <a:rPr lang="da-DK" sz="2000" dirty="0"/>
              <a:t>. moms</a:t>
            </a:r>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9" name="Tekstfelt 8"/>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7 – Ansvarsforhold rådgiver</a:t>
            </a:r>
            <a:endParaRPr lang="da-DK" sz="1000" i="1" dirty="0">
              <a:solidFill>
                <a:sysClr val="windowText" lastClr="000000"/>
              </a:solidFill>
            </a:endParaRPr>
          </a:p>
        </p:txBody>
      </p:sp>
    </p:spTree>
    <p:extLst>
      <p:ext uri="{BB962C8B-B14F-4D97-AF65-F5344CB8AC3E}">
        <p14:creationId xmlns:p14="http://schemas.microsoft.com/office/powerpoint/2010/main" val="35966190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a:t>Bod </a:t>
            </a:r>
            <a:r>
              <a:rPr lang="da-DK" sz="2200" dirty="0" smtClean="0"/>
              <a:t>ved forglemmelser (fejl), </a:t>
            </a:r>
            <a:r>
              <a:rPr lang="da-DK" sz="2200" dirty="0"/>
              <a:t>der </a:t>
            </a:r>
            <a:r>
              <a:rPr lang="da-DK" sz="2200" dirty="0" smtClean="0"/>
              <a:t>medfører omkostninger </a:t>
            </a:r>
            <a:r>
              <a:rPr lang="da-DK" sz="2200" dirty="0"/>
              <a:t>for BH</a:t>
            </a:r>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a-DK" sz="1800" dirty="0"/>
              <a:t>I tilfælde af bygherrens tilkøb af en merydelse hos entreprenøren som følge af, at rådgiveren </a:t>
            </a:r>
            <a:r>
              <a:rPr lang="da-DK" sz="1800" b="1" u="sng" dirty="0"/>
              <a:t>ved en fejl </a:t>
            </a:r>
            <a:r>
              <a:rPr lang="da-DK" sz="1800" dirty="0"/>
              <a:t>ikke har medtaget ydelsen i projektet, skal rådgiveren betale bygherren en konventionalbod på 5 % af den del af prisen for samtlige sådanne tilkøb, for hvilke der ikke er fastsat enhedspriser. </a:t>
            </a:r>
          </a:p>
          <a:p>
            <a:r>
              <a:rPr lang="da-DK" sz="1800" dirty="0"/>
              <a:t>Gælder ikke tilkøb under 2 % af den samlede entreprisesum. </a:t>
            </a:r>
          </a:p>
          <a:p>
            <a:r>
              <a:rPr lang="da-DK" sz="1800" dirty="0"/>
              <a:t>Den samlede bod kan højst udgøre 10 % af rådgiverens honorar. </a:t>
            </a:r>
          </a:p>
          <a:p>
            <a:r>
              <a:rPr lang="da-DK" sz="1800" dirty="0"/>
              <a:t>Hvis bygherren kan godtgøre, at bygherrens tab som følge af manglende konkurrenceudsættelse er større end konventionalboden, eller hvis rådgiveren kan godtgøre, at dette tab er mindre end konventionalboden, er bygherren berettiget til at kræve erstatning i stedet for konventionalbod, og rådgiveren kun forpligtet til at betale erstatning. </a:t>
            </a:r>
            <a:endParaRPr lang="da-DK" sz="1800" dirty="0" smtClean="0"/>
          </a:p>
          <a:p>
            <a:r>
              <a:rPr lang="da-DK" sz="1800" b="1" i="1" dirty="0" smtClean="0"/>
              <a:t>…..bevisbyrde – </a:t>
            </a:r>
            <a:r>
              <a:rPr lang="da-DK" sz="1800" b="1" i="1" dirty="0" err="1" smtClean="0"/>
              <a:t>konkurrencefordel…god</a:t>
            </a:r>
            <a:r>
              <a:rPr lang="da-DK" sz="1800" b="1" i="1" dirty="0" smtClean="0"/>
              <a:t> fornøjelse</a:t>
            </a:r>
            <a:endParaRPr lang="da-DK" sz="1800" b="1" i="1" dirty="0"/>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9" name="Tekstfelt 8"/>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7 – Ansvarsforhold rådgiver</a:t>
            </a:r>
            <a:endParaRPr lang="da-DK" sz="1000" i="1" dirty="0">
              <a:solidFill>
                <a:sysClr val="windowText" lastClr="000000"/>
              </a:solidFill>
            </a:endParaRPr>
          </a:p>
        </p:txBody>
      </p:sp>
    </p:spTree>
    <p:extLst>
      <p:ext uri="{BB962C8B-B14F-4D97-AF65-F5344CB8AC3E}">
        <p14:creationId xmlns:p14="http://schemas.microsoft.com/office/powerpoint/2010/main" val="23228948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a:t>Afslag i rådgiverhonoraret med tilbagevirkende kraft</a:t>
            </a:r>
          </a:p>
        </p:txBody>
      </p:sp>
      <p:sp>
        <p:nvSpPr>
          <p:cNvPr id="11" name="Pladsholder til tekst 1"/>
          <p:cNvSpPr txBox="1">
            <a:spLocks/>
          </p:cNvSpPr>
          <p:nvPr/>
        </p:nvSpPr>
        <p:spPr>
          <a:xfrm>
            <a:off x="722313" y="1086416"/>
            <a:ext cx="7772400" cy="4694273"/>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a-DK" sz="2000" dirty="0" smtClean="0"/>
              <a:t>§ </a:t>
            </a:r>
            <a:r>
              <a:rPr lang="da-DK" sz="2000" dirty="0"/>
              <a:t>43. Rådgiveren har pligt og ret til at afhjælpe mangler, der påvises ved leveringen af de enkelte faser </a:t>
            </a:r>
            <a:r>
              <a:rPr lang="da-DK" sz="2000" b="1" u="sng" dirty="0"/>
              <a:t>eller senere</a:t>
            </a:r>
            <a:r>
              <a:rPr lang="da-DK" sz="2000" dirty="0"/>
              <a:t>. </a:t>
            </a:r>
          </a:p>
          <a:p>
            <a:endParaRPr lang="da-DK" sz="2000" dirty="0" smtClean="0"/>
          </a:p>
          <a:p>
            <a:r>
              <a:rPr lang="da-DK" sz="2000" dirty="0" smtClean="0"/>
              <a:t>§ 48 Afhjælper </a:t>
            </a:r>
            <a:r>
              <a:rPr lang="da-DK" sz="2000" dirty="0"/>
              <a:t>rådgiveren ikke mangler, kan bygherren - i stedet for at lade manglerne udbedre for rådgiverens regning - kræve et afslag i honoraret. </a:t>
            </a:r>
            <a:endParaRPr lang="da-DK" sz="2000" dirty="0" smtClean="0"/>
          </a:p>
          <a:p>
            <a:endParaRPr lang="da-DK" sz="2000" dirty="0" smtClean="0"/>
          </a:p>
          <a:p>
            <a:r>
              <a:rPr lang="da-DK" sz="2000" dirty="0" smtClean="0"/>
              <a:t>Eks</a:t>
            </a:r>
            <a:r>
              <a:rPr lang="da-DK" sz="2000" dirty="0"/>
              <a:t>. Ejendom udført mangelfrit ifølge ufuldstændigt </a:t>
            </a:r>
            <a:r>
              <a:rPr lang="da-DK" sz="2000" dirty="0" err="1"/>
              <a:t>forprojekt</a:t>
            </a:r>
            <a:r>
              <a:rPr lang="da-DK" sz="2000" dirty="0"/>
              <a:t>,  </a:t>
            </a:r>
            <a:r>
              <a:rPr lang="da-DK" sz="2000" dirty="0" smtClean="0"/>
              <a:t>hvis </a:t>
            </a:r>
            <a:r>
              <a:rPr lang="da-DK" sz="2000" dirty="0"/>
              <a:t>dette er aftalt. </a:t>
            </a:r>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3" name="Tekstfelt 12"/>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7 – Ansvarsforhold rådgiver</a:t>
            </a:r>
            <a:endParaRPr lang="da-DK" sz="1000" i="1" dirty="0">
              <a:solidFill>
                <a:sysClr val="windowText" lastClr="000000"/>
              </a:solidFill>
            </a:endParaRPr>
          </a:p>
        </p:txBody>
      </p:sp>
    </p:spTree>
    <p:extLst>
      <p:ext uri="{BB962C8B-B14F-4D97-AF65-F5344CB8AC3E}">
        <p14:creationId xmlns:p14="http://schemas.microsoft.com/office/powerpoint/2010/main" val="27591653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822960" y="3075540"/>
            <a:ext cx="7543800" cy="1143000"/>
          </a:xfrm>
        </p:spPr>
        <p:txBody>
          <a:bodyPr anchor="ctr">
            <a:normAutofit lnSpcReduction="10000"/>
          </a:bodyPr>
          <a:lstStyle/>
          <a:p>
            <a:pPr algn="ctr">
              <a:spcBef>
                <a:spcPts val="0"/>
              </a:spcBef>
              <a:spcAft>
                <a:spcPts val="0"/>
              </a:spcAft>
              <a:defRPr/>
            </a:pPr>
            <a:r>
              <a:rPr lang="da-DK" b="1" dirty="0" smtClean="0"/>
              <a:t>TRAILER 8:</a:t>
            </a:r>
          </a:p>
          <a:p>
            <a:pPr algn="ctr"/>
            <a:r>
              <a:rPr lang="da-DK" dirty="0"/>
              <a:t>Betaling, betalingsterminer, indeksregulering og variationsgrænser</a:t>
            </a:r>
          </a:p>
        </p:txBody>
      </p:sp>
      <p:grpSp>
        <p:nvGrpSpPr>
          <p:cNvPr id="4" name="Gruppe 3"/>
          <p:cNvGrpSpPr/>
          <p:nvPr/>
        </p:nvGrpSpPr>
        <p:grpSpPr>
          <a:xfrm>
            <a:off x="1596768" y="5186887"/>
            <a:ext cx="5950464" cy="771420"/>
            <a:chOff x="1423406" y="5186887"/>
            <a:chExt cx="5950464" cy="771420"/>
          </a:xfrm>
        </p:grpSpPr>
        <p:pic>
          <p:nvPicPr>
            <p:cNvPr id="5" name="Billede 4"/>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6" name="Billede 5"/>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7" name="Billede 6"/>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pic>
        <p:nvPicPr>
          <p:cNvPr id="9" name="Billed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3075539"/>
          </a:xfrm>
          <a:prstGeom prst="rect">
            <a:avLst/>
          </a:prstGeom>
        </p:spPr>
      </p:pic>
    </p:spTree>
    <p:extLst>
      <p:ext uri="{BB962C8B-B14F-4D97-AF65-F5344CB8AC3E}">
        <p14:creationId xmlns:p14="http://schemas.microsoft.com/office/powerpoint/2010/main" val="3536394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72598"/>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a:latin typeface="Open Sans" charset="0"/>
              </a:rPr>
              <a:t>Hvor langt er vi? Status for AB arbejdet</a:t>
            </a:r>
            <a:endParaRPr lang="da-DK" sz="2200" dirty="0"/>
          </a:p>
        </p:txBody>
      </p:sp>
      <p:sp>
        <p:nvSpPr>
          <p:cNvPr id="11" name="Pladsholder til tekst 1"/>
          <p:cNvSpPr txBox="1">
            <a:spLocks/>
          </p:cNvSpPr>
          <p:nvPr/>
        </p:nvSpPr>
        <p:spPr>
          <a:xfrm>
            <a:off x="722313" y="1095470"/>
            <a:ext cx="7772400" cy="4462838"/>
          </a:xfrm>
          <a:prstGeom prst="rect">
            <a:avLst/>
          </a:prstGeom>
        </p:spPr>
        <p:txBody>
          <a:bodyPr>
            <a:normAutofit/>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r>
              <a:rPr lang="da-DK" sz="1400" dirty="0">
                <a:ea typeface="Verdana" panose="020B0604030504040204" pitchFamily="34" charset="0"/>
                <a:cs typeface="Verdana" panose="020B0604030504040204" pitchFamily="34" charset="0"/>
              </a:rPr>
              <a:t>22. september 2014 blev der udarbejdet et kommissorium for arbejdet af byggeriets parter og godkendt af </a:t>
            </a:r>
            <a:r>
              <a:rPr lang="da-DK" sz="1400" dirty="0"/>
              <a:t>klima-, energi- og </a:t>
            </a:r>
            <a:r>
              <a:rPr lang="da-DK" sz="1400" dirty="0" smtClean="0"/>
              <a:t>bygningsministeriet</a:t>
            </a:r>
            <a:r>
              <a:rPr lang="da-DK" sz="1400" dirty="0" smtClean="0">
                <a:ea typeface="Verdana" panose="020B0604030504040204" pitchFamily="34" charset="0"/>
                <a:cs typeface="Verdana" panose="020B0604030504040204" pitchFamily="34" charset="0"/>
              </a:rPr>
              <a:t>. </a:t>
            </a:r>
          </a:p>
          <a:p>
            <a:pPr marL="171450" indent="-171450">
              <a:buFont typeface="Arial" panose="020B0604020202020204" pitchFamily="34" charset="0"/>
              <a:buChar char="•"/>
            </a:pPr>
            <a:endParaRPr lang="da-DK" sz="1400" dirty="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da-DK" sz="1400" dirty="0">
                <a:ea typeface="Verdana" panose="020B0604030504040204" pitchFamily="34" charset="0"/>
                <a:cs typeface="Verdana" panose="020B0604030504040204" pitchFamily="34" charset="0"/>
              </a:rPr>
              <a:t>10. marts 2015 blev der nedsat et udvalg med henblik på at revidere AB 92, ABT 93 og ABR 89.</a:t>
            </a:r>
          </a:p>
          <a:p>
            <a:pPr marL="171450" indent="-171450">
              <a:buFont typeface="Arial" panose="020B0604020202020204" pitchFamily="34" charset="0"/>
              <a:buChar char="•"/>
            </a:pPr>
            <a:endParaRPr lang="da-DK" sz="1400" dirty="0" smtClean="0">
              <a:ea typeface="Verdana" panose="020B0604030504040204" pitchFamily="34" charset="0"/>
              <a:cs typeface="Verdana" panose="020B0604030504040204" pitchFamily="34" charset="0"/>
            </a:endParaRPr>
          </a:p>
        </p:txBody>
      </p:sp>
      <p:sp>
        <p:nvSpPr>
          <p:cNvPr id="8" name="Tekstfelt 7"/>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Status AB-arbejdet</a:t>
            </a:r>
            <a:endParaRPr lang="da-DK" sz="1000" i="1" dirty="0">
              <a:solidFill>
                <a:sysClr val="windowText" lastClr="000000"/>
              </a:solidFill>
            </a:endParaRPr>
          </a:p>
        </p:txBody>
      </p:sp>
    </p:spTree>
    <p:extLst>
      <p:ext uri="{BB962C8B-B14F-4D97-AF65-F5344CB8AC3E}">
        <p14:creationId xmlns:p14="http://schemas.microsoft.com/office/powerpoint/2010/main" val="182316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a:t>Nyskabelser og tilpasninger</a:t>
            </a:r>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a-DK" sz="2000" dirty="0" smtClean="0"/>
              <a:t>Nyskabelser:</a:t>
            </a:r>
          </a:p>
          <a:p>
            <a:pPr marL="0" indent="0">
              <a:buNone/>
            </a:pPr>
            <a:endParaRPr lang="da-DK" sz="2000" b="1" dirty="0" smtClean="0"/>
          </a:p>
          <a:p>
            <a:r>
              <a:rPr lang="da-DK" sz="2000" dirty="0"/>
              <a:t>Betaling 2 gange hver måned, jf. AB § 36 (ABR § 34, stk. 1 kun én gang).</a:t>
            </a:r>
          </a:p>
          <a:p>
            <a:r>
              <a:rPr lang="da-DK" sz="2000" dirty="0" smtClean="0"/>
              <a:t>Nye </a:t>
            </a:r>
            <a:r>
              <a:rPr lang="da-DK" sz="2000" dirty="0"/>
              <a:t>bestemmelser om pris og indeksregulering, jf. AB § </a:t>
            </a:r>
            <a:r>
              <a:rPr lang="da-DK" sz="2000" dirty="0" smtClean="0"/>
              <a:t>34.</a:t>
            </a:r>
          </a:p>
          <a:p>
            <a:r>
              <a:rPr lang="da-DK" sz="2000" dirty="0" smtClean="0"/>
              <a:t>Ændrede variationsgrænser </a:t>
            </a:r>
            <a:r>
              <a:rPr lang="da-DK" sz="2000" dirty="0"/>
              <a:t>ved enhedspriser, jf. AB § </a:t>
            </a:r>
            <a:r>
              <a:rPr lang="da-DK" sz="2000" dirty="0" smtClean="0"/>
              <a:t>24.</a:t>
            </a:r>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9" name="Tekstfelt 8"/>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8 - Betaling m.v.</a:t>
            </a:r>
            <a:endParaRPr lang="da-DK" sz="1000" i="1" dirty="0">
              <a:solidFill>
                <a:sysClr val="windowText" lastClr="000000"/>
              </a:solidFill>
            </a:endParaRPr>
          </a:p>
        </p:txBody>
      </p:sp>
    </p:spTree>
    <p:extLst>
      <p:ext uri="{BB962C8B-B14F-4D97-AF65-F5344CB8AC3E}">
        <p14:creationId xmlns:p14="http://schemas.microsoft.com/office/powerpoint/2010/main" val="4841579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a-DK" sz="1400" dirty="0"/>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3" name="Tekstfelt 12"/>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8 - Betaling m.v.</a:t>
            </a:r>
            <a:endParaRPr lang="da-DK" sz="1000" i="1" dirty="0">
              <a:solidFill>
                <a:sysClr val="windowText" lastClr="000000"/>
              </a:solidFill>
            </a:endParaRPr>
          </a:p>
        </p:txBody>
      </p:sp>
      <p:sp>
        <p:nvSpPr>
          <p:cNvPr id="14" name="Titel 1"/>
          <p:cNvSpPr txBox="1">
            <a:spLocks/>
          </p:cNvSpPr>
          <p:nvPr/>
        </p:nvSpPr>
        <p:spPr>
          <a:xfrm>
            <a:off x="609600" y="3569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smtClean="0"/>
              <a:t>Indeksregulering – men hvad går der galt her?</a:t>
            </a:r>
            <a:endParaRPr lang="da-DK" sz="2200" dirty="0"/>
          </a:p>
        </p:txBody>
      </p:sp>
      <p:pic>
        <p:nvPicPr>
          <p:cNvPr id="8" name="Billede 7"/>
          <p:cNvPicPr>
            <a:picLocks noChangeAspect="1"/>
          </p:cNvPicPr>
          <p:nvPr/>
        </p:nvPicPr>
        <p:blipFill>
          <a:blip r:embed="rId5"/>
          <a:stretch>
            <a:fillRect/>
          </a:stretch>
        </p:blipFill>
        <p:spPr>
          <a:xfrm>
            <a:off x="722313" y="1274763"/>
            <a:ext cx="7959634" cy="3638862"/>
          </a:xfrm>
          <a:prstGeom prst="rect">
            <a:avLst/>
          </a:prstGeom>
        </p:spPr>
      </p:pic>
    </p:spTree>
    <p:extLst>
      <p:ext uri="{BB962C8B-B14F-4D97-AF65-F5344CB8AC3E}">
        <p14:creationId xmlns:p14="http://schemas.microsoft.com/office/powerpoint/2010/main" val="31981325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1" name="Pladsholder til tekst 1"/>
          <p:cNvSpPr txBox="1">
            <a:spLocks/>
          </p:cNvSpPr>
          <p:nvPr/>
        </p:nvSpPr>
        <p:spPr>
          <a:xfrm>
            <a:off x="722313" y="775064"/>
            <a:ext cx="7772400" cy="4476206"/>
          </a:xfrm>
          <a:prstGeom prst="rect">
            <a:avLst/>
          </a:prstGeom>
        </p:spPr>
        <p:txBody>
          <a:bodyPr>
            <a:normAutofit fontScale="92500" lnSpcReduction="10000"/>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a-DK" sz="2800" dirty="0" smtClean="0"/>
              <a:t>Variationsgrænser </a:t>
            </a:r>
            <a:r>
              <a:rPr lang="da-DK" sz="2800" dirty="0"/>
              <a:t>ved </a:t>
            </a:r>
            <a:r>
              <a:rPr lang="da-DK" sz="2800" dirty="0" smtClean="0"/>
              <a:t>enhedspriser:</a:t>
            </a:r>
          </a:p>
          <a:p>
            <a:endParaRPr lang="da-DK" sz="2800" u="sng" dirty="0" smtClean="0"/>
          </a:p>
          <a:p>
            <a:r>
              <a:rPr lang="da-DK" sz="2800" u="sng" dirty="0" smtClean="0"/>
              <a:t>Merarbejde</a:t>
            </a:r>
            <a:r>
              <a:rPr lang="da-DK" sz="2800" dirty="0" smtClean="0"/>
              <a:t> </a:t>
            </a:r>
            <a:r>
              <a:rPr lang="da-DK" sz="2800" dirty="0"/>
              <a:t>indtil </a:t>
            </a:r>
            <a:r>
              <a:rPr lang="da-DK" sz="2800" u="sng" dirty="0"/>
              <a:t>+20% af entreprisesummen</a:t>
            </a:r>
            <a:r>
              <a:rPr lang="da-DK" sz="2800" dirty="0"/>
              <a:t> (tælle alle </a:t>
            </a:r>
            <a:r>
              <a:rPr lang="da-DK" sz="2800" dirty="0" err="1"/>
              <a:t>merarbejder</a:t>
            </a:r>
            <a:r>
              <a:rPr lang="da-DK" sz="2800" dirty="0"/>
              <a:t> sammen</a:t>
            </a:r>
            <a:r>
              <a:rPr lang="da-DK" sz="2800" dirty="0" smtClean="0"/>
              <a:t>).</a:t>
            </a:r>
          </a:p>
          <a:p>
            <a:endParaRPr lang="da-DK" sz="2800" u="sng" dirty="0" smtClean="0"/>
          </a:p>
          <a:p>
            <a:r>
              <a:rPr lang="da-DK" sz="2800" u="sng" dirty="0" err="1" smtClean="0"/>
              <a:t>Mindrearbejde</a:t>
            </a:r>
            <a:r>
              <a:rPr lang="da-DK" sz="2800" dirty="0" smtClean="0"/>
              <a:t> </a:t>
            </a:r>
            <a:r>
              <a:rPr lang="da-DK" sz="2800" dirty="0"/>
              <a:t>af </a:t>
            </a:r>
            <a:r>
              <a:rPr lang="da-DK" sz="2800" u="sng" dirty="0"/>
              <a:t>-10% af entreprisesummen</a:t>
            </a:r>
            <a:r>
              <a:rPr lang="da-DK" sz="2800" dirty="0"/>
              <a:t> (tælle alle </a:t>
            </a:r>
            <a:r>
              <a:rPr lang="da-DK" sz="2800" dirty="0" err="1"/>
              <a:t>mindrearbejder</a:t>
            </a:r>
            <a:r>
              <a:rPr lang="da-DK" sz="2800" dirty="0"/>
              <a:t> sammen</a:t>
            </a:r>
            <a:r>
              <a:rPr lang="da-DK" sz="2800" dirty="0" smtClean="0"/>
              <a:t>).</a:t>
            </a:r>
          </a:p>
          <a:p>
            <a:endParaRPr lang="da-DK" sz="2800" dirty="0" smtClean="0"/>
          </a:p>
          <a:p>
            <a:r>
              <a:rPr lang="da-DK" sz="2800" dirty="0" smtClean="0"/>
              <a:t>Overstiges </a:t>
            </a:r>
            <a:r>
              <a:rPr lang="da-DK" sz="2800" dirty="0"/>
              <a:t>variationsgrænser bruges samme enhedspris, medmindre bygherre eller entreprenør godtgør, at forudsætningerne for enhedspriser ikke er til stede, jf. § 24, stk. 2</a:t>
            </a:r>
            <a:r>
              <a:rPr lang="da-DK" sz="1400" dirty="0"/>
              <a:t>.</a:t>
            </a:r>
          </a:p>
          <a:p>
            <a:pPr marL="457200" lvl="1" indent="0">
              <a:buNone/>
            </a:pPr>
            <a:endParaRPr lang="en-US" sz="1200" dirty="0" smtClean="0"/>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3" name="Tekstfelt 12"/>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8 - Betaling m.v.</a:t>
            </a:r>
            <a:endParaRPr lang="da-DK" sz="1000" i="1" dirty="0">
              <a:solidFill>
                <a:sysClr val="windowText" lastClr="000000"/>
              </a:solidFill>
            </a:endParaRPr>
          </a:p>
        </p:txBody>
      </p:sp>
    </p:spTree>
    <p:extLst>
      <p:ext uri="{BB962C8B-B14F-4D97-AF65-F5344CB8AC3E}">
        <p14:creationId xmlns:p14="http://schemas.microsoft.com/office/powerpoint/2010/main" val="9014768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822960" y="3075540"/>
            <a:ext cx="7543800" cy="1143000"/>
          </a:xfrm>
        </p:spPr>
        <p:txBody>
          <a:bodyPr anchor="ctr"/>
          <a:lstStyle/>
          <a:p>
            <a:pPr algn="ctr">
              <a:spcBef>
                <a:spcPts val="0"/>
              </a:spcBef>
              <a:spcAft>
                <a:spcPts val="0"/>
              </a:spcAft>
              <a:defRPr/>
            </a:pPr>
            <a:r>
              <a:rPr lang="da-DK" b="1" dirty="0" smtClean="0"/>
              <a:t>TRAILER 9:</a:t>
            </a:r>
          </a:p>
          <a:p>
            <a:pPr algn="ctr"/>
            <a:r>
              <a:rPr lang="da-DK" dirty="0"/>
              <a:t>Ændringer i rådgiverydelsen</a:t>
            </a:r>
          </a:p>
        </p:txBody>
      </p:sp>
      <p:grpSp>
        <p:nvGrpSpPr>
          <p:cNvPr id="4" name="Gruppe 3"/>
          <p:cNvGrpSpPr/>
          <p:nvPr/>
        </p:nvGrpSpPr>
        <p:grpSpPr>
          <a:xfrm>
            <a:off x="1596768" y="5186887"/>
            <a:ext cx="5950464" cy="771420"/>
            <a:chOff x="1423406" y="5186887"/>
            <a:chExt cx="5950464" cy="771420"/>
          </a:xfrm>
        </p:grpSpPr>
        <p:pic>
          <p:nvPicPr>
            <p:cNvPr id="5" name="Billede 4"/>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6" name="Billede 5"/>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7" name="Billede 6"/>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pic>
        <p:nvPicPr>
          <p:cNvPr id="9" name="Billed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3075539"/>
          </a:xfrm>
          <a:prstGeom prst="rect">
            <a:avLst/>
          </a:prstGeom>
        </p:spPr>
      </p:pic>
    </p:spTree>
    <p:extLst>
      <p:ext uri="{BB962C8B-B14F-4D97-AF65-F5344CB8AC3E}">
        <p14:creationId xmlns:p14="http://schemas.microsoft.com/office/powerpoint/2010/main" val="4556525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a-DK" sz="2000" dirty="0" smtClean="0"/>
              <a:t>Formindskelse af opgaven:</a:t>
            </a:r>
          </a:p>
          <a:p>
            <a:pPr marL="0" indent="0">
              <a:buNone/>
            </a:pPr>
            <a:endParaRPr lang="da-DK" sz="2000" dirty="0" smtClean="0"/>
          </a:p>
          <a:p>
            <a:r>
              <a:rPr lang="da-DK" sz="2000" dirty="0" smtClean="0"/>
              <a:t>Rådgiver har uden videre ret til tabt fortjeneste (som entreprenøren efter § 14, stk. 5)</a:t>
            </a:r>
          </a:p>
          <a:p>
            <a:r>
              <a:rPr lang="da-DK" sz="2000" dirty="0" smtClean="0"/>
              <a:t>Besparelser tilkommer bygherren.</a:t>
            </a:r>
            <a:endParaRPr lang="da-DK" sz="2000" b="1" dirty="0" smtClean="0"/>
          </a:p>
          <a:p>
            <a:pPr marL="0" indent="0">
              <a:buNone/>
            </a:pPr>
            <a:endParaRPr lang="da-DK" sz="2000" dirty="0"/>
          </a:p>
          <a:p>
            <a:pPr marL="0" indent="0">
              <a:buNone/>
            </a:pPr>
            <a:r>
              <a:rPr lang="da-DK" sz="2000" dirty="0"/>
              <a:t>Begrebet standsning erstattes af </a:t>
            </a:r>
            <a:r>
              <a:rPr lang="da-DK" sz="2000" dirty="0" smtClean="0"/>
              <a:t>afbestilling (ABR § 53):</a:t>
            </a:r>
          </a:p>
          <a:p>
            <a:pPr marL="0" indent="0">
              <a:buNone/>
            </a:pPr>
            <a:endParaRPr lang="da-DK" sz="2000" dirty="0"/>
          </a:p>
          <a:p>
            <a:r>
              <a:rPr lang="da-DK" sz="2000" dirty="0"/>
              <a:t>Rådgiver har ret til tabt fortjeneste ved afbestilling, hvis afbestilling skyldes forhold som bygherren burde have undgået eller </a:t>
            </a:r>
            <a:r>
              <a:rPr lang="da-DK" sz="2000" dirty="0" smtClean="0"/>
              <a:t>forudset</a:t>
            </a:r>
          </a:p>
          <a:p>
            <a:r>
              <a:rPr lang="da-DK" sz="2000" dirty="0" smtClean="0"/>
              <a:t>Eks</a:t>
            </a:r>
            <a:r>
              <a:rPr lang="da-DK" sz="2000" dirty="0"/>
              <a:t>. Budgetoverskridelse, samarbejdsproblemer, uenighed </a:t>
            </a:r>
            <a:r>
              <a:rPr lang="da-DK" sz="2000" dirty="0" smtClean="0"/>
              <a:t>om kvalitet, økonomi</a:t>
            </a:r>
            <a:r>
              <a:rPr lang="da-DK" sz="2000" dirty="0"/>
              <a:t>, tid.</a:t>
            </a:r>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9" name="Tekstfelt 8"/>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9 – Ændringer i rådgiverydelsen</a:t>
            </a:r>
            <a:endParaRPr lang="da-DK" sz="1000" i="1" dirty="0">
              <a:solidFill>
                <a:sysClr val="windowText" lastClr="000000"/>
              </a:solidFill>
            </a:endParaRPr>
          </a:p>
        </p:txBody>
      </p:sp>
    </p:spTree>
    <p:extLst>
      <p:ext uri="{BB962C8B-B14F-4D97-AF65-F5344CB8AC3E}">
        <p14:creationId xmlns:p14="http://schemas.microsoft.com/office/powerpoint/2010/main" val="19845797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822960" y="3075540"/>
            <a:ext cx="7543800" cy="1143000"/>
          </a:xfrm>
        </p:spPr>
        <p:txBody>
          <a:bodyPr anchor="ctr">
            <a:normAutofit lnSpcReduction="10000"/>
          </a:bodyPr>
          <a:lstStyle/>
          <a:p>
            <a:pPr algn="ctr">
              <a:spcBef>
                <a:spcPts val="0"/>
              </a:spcBef>
              <a:spcAft>
                <a:spcPts val="0"/>
              </a:spcAft>
              <a:defRPr/>
            </a:pPr>
            <a:r>
              <a:rPr lang="da-DK" b="1" dirty="0" smtClean="0"/>
              <a:t>TRAILER 10:</a:t>
            </a:r>
          </a:p>
          <a:p>
            <a:pPr algn="ctr"/>
            <a:r>
              <a:rPr lang="da-DK" dirty="0"/>
              <a:t>Dagbod, dagbod på </a:t>
            </a:r>
            <a:r>
              <a:rPr lang="da-DK" dirty="0" err="1"/>
              <a:t>mellemfrister</a:t>
            </a:r>
            <a:r>
              <a:rPr lang="da-DK" dirty="0"/>
              <a:t>              og forcering</a:t>
            </a:r>
          </a:p>
        </p:txBody>
      </p:sp>
      <p:grpSp>
        <p:nvGrpSpPr>
          <p:cNvPr id="4" name="Gruppe 3"/>
          <p:cNvGrpSpPr/>
          <p:nvPr/>
        </p:nvGrpSpPr>
        <p:grpSpPr>
          <a:xfrm>
            <a:off x="1596768" y="5186887"/>
            <a:ext cx="5950464" cy="771420"/>
            <a:chOff x="1423406" y="5186887"/>
            <a:chExt cx="5950464" cy="771420"/>
          </a:xfrm>
        </p:grpSpPr>
        <p:pic>
          <p:nvPicPr>
            <p:cNvPr id="5" name="Billede 4"/>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6" name="Billede 5"/>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7" name="Billede 6"/>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pic>
        <p:nvPicPr>
          <p:cNvPr id="9" name="Billed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3075539"/>
          </a:xfrm>
          <a:prstGeom prst="rect">
            <a:avLst/>
          </a:prstGeom>
        </p:spPr>
      </p:pic>
    </p:spTree>
    <p:extLst>
      <p:ext uri="{BB962C8B-B14F-4D97-AF65-F5344CB8AC3E}">
        <p14:creationId xmlns:p14="http://schemas.microsoft.com/office/powerpoint/2010/main" val="36567175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a:t>Nyskabelser og tilpasninger</a:t>
            </a:r>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a-DK" sz="1800" dirty="0" smtClean="0"/>
              <a:t>Nyskabelser:</a:t>
            </a:r>
          </a:p>
          <a:p>
            <a:pPr marL="0" indent="0">
              <a:buNone/>
            </a:pPr>
            <a:endParaRPr lang="da-DK" sz="1800" b="1" dirty="0" smtClean="0"/>
          </a:p>
          <a:p>
            <a:r>
              <a:rPr lang="da-DK" sz="1800" dirty="0" smtClean="0"/>
              <a:t>Udførlige </a:t>
            </a:r>
            <a:r>
              <a:rPr lang="da-DK" sz="1800" dirty="0"/>
              <a:t>dagbodsbetingelser, jf. AB § 40, stk. </a:t>
            </a:r>
            <a:r>
              <a:rPr lang="da-DK" sz="1800" dirty="0" smtClean="0"/>
              <a:t>3/ABR § 39, stk.3</a:t>
            </a:r>
          </a:p>
          <a:p>
            <a:r>
              <a:rPr lang="da-DK" sz="1800" dirty="0" smtClean="0"/>
              <a:t>Dagbod </a:t>
            </a:r>
            <a:r>
              <a:rPr lang="da-DK" sz="1800" dirty="0"/>
              <a:t>på mellemterminer til at sikre færdiggørelsen, jf. AB§ 40, stk. </a:t>
            </a:r>
            <a:r>
              <a:rPr lang="da-DK" sz="1800" dirty="0" smtClean="0"/>
              <a:t>4/ABR § 39, stk. </a:t>
            </a:r>
            <a:r>
              <a:rPr lang="da-DK" sz="1800" dirty="0"/>
              <a:t>4</a:t>
            </a:r>
            <a:endParaRPr lang="da-DK" sz="1800" dirty="0" smtClean="0"/>
          </a:p>
          <a:p>
            <a:r>
              <a:rPr lang="da-DK" sz="1800" dirty="0" smtClean="0"/>
              <a:t>Regler </a:t>
            </a:r>
            <a:r>
              <a:rPr lang="da-DK" sz="1800" dirty="0"/>
              <a:t>omkring forcering, jf. AB§ 41.</a:t>
            </a:r>
          </a:p>
          <a:p>
            <a:pPr lvl="1">
              <a:buFont typeface="Arial" panose="020B0604020202020204" pitchFamily="34" charset="0"/>
              <a:buChar char="•"/>
            </a:pPr>
            <a:endParaRPr lang="da-DK" sz="1800" dirty="0"/>
          </a:p>
          <a:p>
            <a:pPr lvl="1">
              <a:buFont typeface="Arial" panose="020B0604020202020204" pitchFamily="34" charset="0"/>
              <a:buChar char="•"/>
            </a:pPr>
            <a:endParaRPr lang="da-DK" sz="1800" dirty="0"/>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9" name="Tekstfelt 8"/>
          <p:cNvSpPr txBox="1"/>
          <p:nvPr/>
        </p:nvSpPr>
        <p:spPr>
          <a:xfrm>
            <a:off x="6505302" y="204566"/>
            <a:ext cx="2499361" cy="400110"/>
          </a:xfrm>
          <a:prstGeom prst="rect">
            <a:avLst/>
          </a:prstGeom>
          <a:noFill/>
        </p:spPr>
        <p:txBody>
          <a:bodyPr wrap="square" rtlCol="0">
            <a:spAutoFit/>
          </a:bodyPr>
          <a:lstStyle/>
          <a:p>
            <a:pPr algn="r"/>
            <a:r>
              <a:rPr lang="da-DK" sz="1000" i="1" dirty="0" smtClean="0">
                <a:solidFill>
                  <a:sysClr val="windowText" lastClr="000000"/>
                </a:solidFill>
              </a:rPr>
              <a:t>Trailer 10 – Dagbod, dagbod på </a:t>
            </a:r>
            <a:r>
              <a:rPr lang="da-DK" sz="1000" i="1" dirty="0" err="1" smtClean="0">
                <a:solidFill>
                  <a:sysClr val="windowText" lastClr="000000"/>
                </a:solidFill>
              </a:rPr>
              <a:t>mellemfrister</a:t>
            </a:r>
            <a:r>
              <a:rPr lang="da-DK" sz="1000" i="1" dirty="0" smtClean="0">
                <a:solidFill>
                  <a:sysClr val="windowText" lastClr="000000"/>
                </a:solidFill>
              </a:rPr>
              <a:t> m.v.</a:t>
            </a:r>
            <a:endParaRPr lang="da-DK" sz="1000" i="1" dirty="0">
              <a:solidFill>
                <a:sysClr val="windowText" lastClr="000000"/>
              </a:solidFill>
            </a:endParaRPr>
          </a:p>
        </p:txBody>
      </p:sp>
    </p:spTree>
    <p:extLst>
      <p:ext uri="{BB962C8B-B14F-4D97-AF65-F5344CB8AC3E}">
        <p14:creationId xmlns:p14="http://schemas.microsoft.com/office/powerpoint/2010/main" val="34690649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a-DK" sz="1600" dirty="0"/>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3" name="Tekstfelt 12"/>
          <p:cNvSpPr txBox="1"/>
          <p:nvPr/>
        </p:nvSpPr>
        <p:spPr>
          <a:xfrm>
            <a:off x="6505302" y="204566"/>
            <a:ext cx="2499361" cy="400110"/>
          </a:xfrm>
          <a:prstGeom prst="rect">
            <a:avLst/>
          </a:prstGeom>
          <a:noFill/>
        </p:spPr>
        <p:txBody>
          <a:bodyPr wrap="square" rtlCol="0">
            <a:spAutoFit/>
          </a:bodyPr>
          <a:lstStyle/>
          <a:p>
            <a:pPr algn="r"/>
            <a:r>
              <a:rPr lang="da-DK" sz="1000" i="1" dirty="0" smtClean="0">
                <a:solidFill>
                  <a:sysClr val="windowText" lastClr="000000"/>
                </a:solidFill>
              </a:rPr>
              <a:t>Trailer 10 – Dagbod, dagbod på </a:t>
            </a:r>
            <a:r>
              <a:rPr lang="da-DK" sz="1000" i="1" dirty="0" err="1" smtClean="0">
                <a:solidFill>
                  <a:sysClr val="windowText" lastClr="000000"/>
                </a:solidFill>
              </a:rPr>
              <a:t>mellemfrister</a:t>
            </a:r>
            <a:r>
              <a:rPr lang="da-DK" sz="1000" i="1" dirty="0" smtClean="0">
                <a:solidFill>
                  <a:sysClr val="windowText" lastClr="000000"/>
                </a:solidFill>
              </a:rPr>
              <a:t> m.v.</a:t>
            </a:r>
            <a:endParaRPr lang="da-DK" sz="1000" i="1" dirty="0">
              <a:solidFill>
                <a:sysClr val="windowText" lastClr="000000"/>
              </a:solidFill>
            </a:endParaRPr>
          </a:p>
        </p:txBody>
      </p:sp>
      <p:pic>
        <p:nvPicPr>
          <p:cNvPr id="6" name="Billede 5"/>
          <p:cNvPicPr>
            <a:picLocks noChangeAspect="1"/>
          </p:cNvPicPr>
          <p:nvPr/>
        </p:nvPicPr>
        <p:blipFill>
          <a:blip r:embed="rId6"/>
          <a:stretch>
            <a:fillRect/>
          </a:stretch>
        </p:blipFill>
        <p:spPr>
          <a:xfrm>
            <a:off x="28746" y="881642"/>
            <a:ext cx="8658053" cy="3927231"/>
          </a:xfrm>
          <a:prstGeom prst="rect">
            <a:avLst/>
          </a:prstGeom>
        </p:spPr>
      </p:pic>
    </p:spTree>
    <p:extLst>
      <p:ext uri="{BB962C8B-B14F-4D97-AF65-F5344CB8AC3E}">
        <p14:creationId xmlns:p14="http://schemas.microsoft.com/office/powerpoint/2010/main" val="7545233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a-DK" sz="1600" dirty="0"/>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3" name="Tekstfelt 12"/>
          <p:cNvSpPr txBox="1"/>
          <p:nvPr/>
        </p:nvSpPr>
        <p:spPr>
          <a:xfrm>
            <a:off x="6505302" y="204566"/>
            <a:ext cx="2499361" cy="400110"/>
          </a:xfrm>
          <a:prstGeom prst="rect">
            <a:avLst/>
          </a:prstGeom>
          <a:noFill/>
        </p:spPr>
        <p:txBody>
          <a:bodyPr wrap="square" rtlCol="0">
            <a:spAutoFit/>
          </a:bodyPr>
          <a:lstStyle/>
          <a:p>
            <a:pPr algn="r"/>
            <a:r>
              <a:rPr lang="da-DK" sz="1000" i="1" dirty="0" smtClean="0">
                <a:solidFill>
                  <a:sysClr val="windowText" lastClr="000000"/>
                </a:solidFill>
              </a:rPr>
              <a:t>Trailer 10 – Dagbod, dagbod på </a:t>
            </a:r>
            <a:r>
              <a:rPr lang="da-DK" sz="1000" i="1" dirty="0" err="1" smtClean="0">
                <a:solidFill>
                  <a:sysClr val="windowText" lastClr="000000"/>
                </a:solidFill>
              </a:rPr>
              <a:t>mellemfrister</a:t>
            </a:r>
            <a:r>
              <a:rPr lang="da-DK" sz="1000" i="1" dirty="0" smtClean="0">
                <a:solidFill>
                  <a:sysClr val="windowText" lastClr="000000"/>
                </a:solidFill>
              </a:rPr>
              <a:t> m.v.</a:t>
            </a:r>
            <a:endParaRPr lang="da-DK" sz="1000" i="1" dirty="0">
              <a:solidFill>
                <a:sysClr val="windowText" lastClr="000000"/>
              </a:solidFill>
            </a:endParaRPr>
          </a:p>
        </p:txBody>
      </p:sp>
      <p:sp>
        <p:nvSpPr>
          <p:cNvPr id="14" name="Titel 1"/>
          <p:cNvSpPr txBox="1">
            <a:spLocks/>
          </p:cNvSpPr>
          <p:nvPr/>
        </p:nvSpPr>
        <p:spPr>
          <a:xfrm>
            <a:off x="609600" y="3569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smtClean="0"/>
              <a:t>Er det smart det her?</a:t>
            </a:r>
            <a:endParaRPr lang="da-DK" sz="2200" dirty="0"/>
          </a:p>
        </p:txBody>
      </p:sp>
      <p:pic>
        <p:nvPicPr>
          <p:cNvPr id="5" name="Billede 4"/>
          <p:cNvPicPr>
            <a:picLocks noChangeAspect="1"/>
          </p:cNvPicPr>
          <p:nvPr/>
        </p:nvPicPr>
        <p:blipFill>
          <a:blip r:embed="rId6"/>
          <a:stretch>
            <a:fillRect/>
          </a:stretch>
        </p:blipFill>
        <p:spPr>
          <a:xfrm>
            <a:off x="0" y="1929867"/>
            <a:ext cx="9144000" cy="2998266"/>
          </a:xfrm>
          <a:prstGeom prst="rect">
            <a:avLst/>
          </a:prstGeom>
        </p:spPr>
      </p:pic>
    </p:spTree>
    <p:extLst>
      <p:ext uri="{BB962C8B-B14F-4D97-AF65-F5344CB8AC3E}">
        <p14:creationId xmlns:p14="http://schemas.microsoft.com/office/powerpoint/2010/main" val="38960523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a-DK" sz="2000" dirty="0"/>
              <a:t>Betænkelighed vedr. de nye </a:t>
            </a:r>
            <a:r>
              <a:rPr lang="da-DK" sz="2000" dirty="0" smtClean="0"/>
              <a:t>regler:</a:t>
            </a:r>
          </a:p>
          <a:p>
            <a:pPr marL="0" indent="0">
              <a:buNone/>
            </a:pPr>
            <a:endParaRPr lang="da-DK" sz="2000" dirty="0" smtClean="0"/>
          </a:p>
          <a:p>
            <a:r>
              <a:rPr lang="da-DK" sz="2000" dirty="0" smtClean="0"/>
              <a:t>Af </a:t>
            </a:r>
            <a:r>
              <a:rPr lang="da-DK" sz="2000" dirty="0"/>
              <a:t>§ 40, stk. 2 fremgår nu, at boden </a:t>
            </a:r>
            <a:r>
              <a:rPr lang="da-DK" sz="2000" i="1" dirty="0"/>
              <a:t>”</a:t>
            </a:r>
            <a:r>
              <a:rPr lang="da-DK" sz="2000" i="1" u="sng" dirty="0"/>
              <a:t>boden forfalder til betaling på færdiggørelsestidspunktet</a:t>
            </a:r>
            <a:r>
              <a:rPr lang="da-DK" sz="2000" i="1" dirty="0"/>
              <a:t> ifølge entreprenørens færdigmelding</a:t>
            </a:r>
            <a:r>
              <a:rPr lang="da-DK" sz="2000" i="1" dirty="0" smtClean="0"/>
              <a:t>”.</a:t>
            </a:r>
          </a:p>
          <a:p>
            <a:pPr marL="0" indent="0">
              <a:buNone/>
            </a:pPr>
            <a:endParaRPr lang="da-DK" sz="2000" i="1" dirty="0" smtClean="0"/>
          </a:p>
          <a:p>
            <a:r>
              <a:rPr lang="da-DK" sz="2000" dirty="0" smtClean="0"/>
              <a:t>Dagbod </a:t>
            </a:r>
            <a:r>
              <a:rPr lang="da-DK" sz="2000" dirty="0"/>
              <a:t>på færdiggørelsesterminen </a:t>
            </a:r>
            <a:r>
              <a:rPr lang="da-DK" sz="2000" dirty="0" smtClean="0"/>
              <a:t>problematisk (modregningsforbud?) – og særligt dagbod </a:t>
            </a:r>
            <a:r>
              <a:rPr lang="da-DK" sz="2000" dirty="0"/>
              <a:t>på </a:t>
            </a:r>
            <a:r>
              <a:rPr lang="da-DK" sz="2000" dirty="0" err="1" smtClean="0"/>
              <a:t>mellemfrister</a:t>
            </a:r>
            <a:r>
              <a:rPr lang="da-DK" sz="2000" dirty="0" smtClean="0"/>
              <a:t>.</a:t>
            </a:r>
          </a:p>
          <a:p>
            <a:endParaRPr lang="da-DK" sz="2000" dirty="0"/>
          </a:p>
          <a:p>
            <a:r>
              <a:rPr lang="da-DK" sz="2000" dirty="0" smtClean="0"/>
              <a:t>I </a:t>
            </a:r>
            <a:r>
              <a:rPr lang="da-DK" sz="2000" dirty="0"/>
              <a:t>øvrigt rimeligt at udskyde bodens forfaldstidspunkt frem til den endegyldige færdiggørelse</a:t>
            </a:r>
            <a:r>
              <a:rPr lang="da-DK" sz="2000" dirty="0" smtClean="0"/>
              <a:t>?</a:t>
            </a:r>
            <a:endParaRPr lang="da-DK" sz="2000" dirty="0"/>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3" name="Tekstfelt 12"/>
          <p:cNvSpPr txBox="1"/>
          <p:nvPr/>
        </p:nvSpPr>
        <p:spPr>
          <a:xfrm>
            <a:off x="6505302" y="204566"/>
            <a:ext cx="2499361" cy="400110"/>
          </a:xfrm>
          <a:prstGeom prst="rect">
            <a:avLst/>
          </a:prstGeom>
          <a:noFill/>
        </p:spPr>
        <p:txBody>
          <a:bodyPr wrap="square" rtlCol="0">
            <a:spAutoFit/>
          </a:bodyPr>
          <a:lstStyle/>
          <a:p>
            <a:pPr algn="r"/>
            <a:r>
              <a:rPr lang="da-DK" sz="1000" i="1" dirty="0" smtClean="0">
                <a:solidFill>
                  <a:sysClr val="windowText" lastClr="000000"/>
                </a:solidFill>
              </a:rPr>
              <a:t>Trailer 10 – Dagbod, dagbod på </a:t>
            </a:r>
            <a:r>
              <a:rPr lang="da-DK" sz="1000" i="1" dirty="0" err="1" smtClean="0">
                <a:solidFill>
                  <a:sysClr val="windowText" lastClr="000000"/>
                </a:solidFill>
              </a:rPr>
              <a:t>mellemfrister</a:t>
            </a:r>
            <a:r>
              <a:rPr lang="da-DK" sz="1000" i="1" dirty="0" smtClean="0">
                <a:solidFill>
                  <a:sysClr val="windowText" lastClr="000000"/>
                </a:solidFill>
              </a:rPr>
              <a:t> m.v.</a:t>
            </a:r>
            <a:endParaRPr lang="da-DK" sz="1000" i="1" dirty="0">
              <a:solidFill>
                <a:sysClr val="windowText" lastClr="000000"/>
              </a:solidFill>
            </a:endParaRPr>
          </a:p>
        </p:txBody>
      </p:sp>
    </p:spTree>
    <p:extLst>
      <p:ext uri="{BB962C8B-B14F-4D97-AF65-F5344CB8AC3E}">
        <p14:creationId xmlns:p14="http://schemas.microsoft.com/office/powerpoint/2010/main" val="3240032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a:latin typeface="Open Sans" charset="0"/>
              </a:rPr>
              <a:t>Hvor langt er vi? Status for AB arbejdet</a:t>
            </a: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a-DK" sz="1400" dirty="0" smtClean="0"/>
              <a:t>Uddrag af kommissorium;</a:t>
            </a:r>
          </a:p>
          <a:p>
            <a:pPr marL="0" indent="0">
              <a:buNone/>
            </a:pPr>
            <a:endParaRPr lang="da-DK" sz="1400" dirty="0" smtClean="0"/>
          </a:p>
          <a:p>
            <a:pPr marL="0" indent="0">
              <a:buNone/>
            </a:pPr>
            <a:r>
              <a:rPr lang="da-DK" sz="1400" i="1" dirty="0" smtClean="0"/>
              <a:t>”Hovedformålet med revisionen af AB-systemet er at skabe et aftalegrundlag, som kan </a:t>
            </a:r>
            <a:r>
              <a:rPr lang="da-DK" sz="1400" i="1" dirty="0" smtClean="0">
                <a:solidFill>
                  <a:srgbClr val="FF0000"/>
                </a:solidFill>
              </a:rPr>
              <a:t>håndtere den udvikling såvel teknisk, kompetencefordelingsmæssigt som procesmæssigt, som finder sted i byggebranchen</a:t>
            </a:r>
            <a:r>
              <a:rPr lang="da-DK" sz="1400" i="1" dirty="0" smtClean="0"/>
              <a:t>. Samtidig skal aftalegrundlaget være </a:t>
            </a:r>
            <a:r>
              <a:rPr lang="da-DK" sz="1400" i="1" dirty="0" smtClean="0">
                <a:solidFill>
                  <a:srgbClr val="FF0000"/>
                </a:solidFill>
              </a:rPr>
              <a:t>fremtidssikret </a:t>
            </a:r>
            <a:r>
              <a:rPr lang="da-DK" sz="1400" i="1" dirty="0" smtClean="0"/>
              <a:t>til imødekommelse af branchens udvikling også i fremtiden. Herudover skal revisionen medvirke til at </a:t>
            </a:r>
            <a:r>
              <a:rPr lang="da-DK" sz="1400" i="1" dirty="0" smtClean="0">
                <a:solidFill>
                  <a:srgbClr val="FF0000"/>
                </a:solidFill>
              </a:rPr>
              <a:t>fremme produktivitet og konkurrence i byggebranchen</a:t>
            </a:r>
            <a:r>
              <a:rPr lang="da-DK" sz="1400" i="1" dirty="0" smtClean="0"/>
              <a:t>, herunder også konkurrence med udenlandske parter, samt </a:t>
            </a:r>
            <a:r>
              <a:rPr lang="da-DK" sz="1400" i="1" dirty="0" smtClean="0">
                <a:solidFill>
                  <a:srgbClr val="FF0000"/>
                </a:solidFill>
              </a:rPr>
              <a:t>mindske tvister og konflikter</a:t>
            </a:r>
            <a:r>
              <a:rPr lang="da-DK" sz="1400" i="1" dirty="0" smtClean="0"/>
              <a:t> for herved at fremme en generel effektivisering og produktivitetsstigning i Danmark. Revisionsarbejdet skal tillige tilgodese anvendelse af principper om totaløkonomi i byggeopgaver og – projekter. </a:t>
            </a:r>
            <a:endParaRPr lang="da-DK" sz="1400" dirty="0" smtClean="0"/>
          </a:p>
          <a:p>
            <a:pPr marL="0" indent="0">
              <a:buNone/>
            </a:pPr>
            <a:r>
              <a:rPr lang="da-DK" sz="1400" i="1" dirty="0" smtClean="0"/>
              <a:t>Et </a:t>
            </a:r>
            <a:r>
              <a:rPr lang="da-DK" sz="1400" i="1" dirty="0" smtClean="0">
                <a:solidFill>
                  <a:srgbClr val="FF0000"/>
                </a:solidFill>
              </a:rPr>
              <a:t>revideret AB-system skal kunne anvendes som aftalegrundlag uanset entreprisens størrelse og omfang</a:t>
            </a:r>
            <a:r>
              <a:rPr lang="da-DK" sz="1400" i="1" dirty="0" smtClean="0"/>
              <a:t>, og skal danne den juridiske ramme for forskellige entrepriseretlige projekter, herunder byggearbejder, hvor der projekteres sideløbende med opførelse. </a:t>
            </a:r>
            <a:endParaRPr lang="da-DK" sz="1400" dirty="0" smtClean="0"/>
          </a:p>
          <a:p>
            <a:pPr marL="0" indent="0">
              <a:buNone/>
            </a:pPr>
            <a:r>
              <a:rPr lang="da-DK" sz="1400" i="1" dirty="0" smtClean="0"/>
              <a:t>For at skabe et fremtidssikret AB-system skal der i revisionsarbejdet ses på tilrettelæggelsen af en struktur, som løbende kan håndtere opdateringer og ændringer i AB-systemet. </a:t>
            </a:r>
            <a:endParaRPr lang="da-DK" sz="1400" dirty="0" smtClean="0"/>
          </a:p>
          <a:p>
            <a:pPr marL="0" indent="0">
              <a:buNone/>
            </a:pPr>
            <a:r>
              <a:rPr lang="da-DK" sz="1400" i="1" dirty="0" smtClean="0"/>
              <a:t>Et revideret AB-system skal være gennemsigtigt og mere </a:t>
            </a:r>
            <a:r>
              <a:rPr lang="da-DK" sz="1400" i="1" dirty="0" smtClean="0">
                <a:solidFill>
                  <a:srgbClr val="FF0000"/>
                </a:solidFill>
              </a:rPr>
              <a:t>internationalt genkendeligt og kunne understøtte aftaleindgåelse med udenlandske parter</a:t>
            </a:r>
            <a:r>
              <a:rPr lang="da-DK" sz="1400" i="1" dirty="0" smtClean="0"/>
              <a:t>.”</a:t>
            </a:r>
            <a:endParaRPr lang="da-DK" sz="1400" dirty="0">
              <a:latin typeface="Open Sans" charset="0"/>
            </a:endParaRPr>
          </a:p>
        </p:txBody>
      </p:sp>
      <p:sp>
        <p:nvSpPr>
          <p:cNvPr id="8" name="Tekstfelt 7"/>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Status AB-arbejdet</a:t>
            </a:r>
            <a:endParaRPr lang="da-DK" sz="1000" i="1" dirty="0">
              <a:solidFill>
                <a:sysClr val="windowText" lastClr="000000"/>
              </a:solidFill>
            </a:endParaRPr>
          </a:p>
        </p:txBody>
      </p:sp>
    </p:spTree>
    <p:extLst>
      <p:ext uri="{BB962C8B-B14F-4D97-AF65-F5344CB8AC3E}">
        <p14:creationId xmlns:p14="http://schemas.microsoft.com/office/powerpoint/2010/main" val="12524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anim calcmode="lin" valueType="num">
                                      <p:cBhvr additive="base">
                                        <p:cTn id="11"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anim calcmode="lin" valueType="num">
                                      <p:cBhvr additive="base">
                                        <p:cTn id="1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anim calcmode="lin" valueType="num">
                                      <p:cBhvr additive="base">
                                        <p:cTn id="19"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a:t>Nyskabelser og tilpasninger</a:t>
            </a:r>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a-DK" sz="1800" dirty="0" smtClean="0"/>
              <a:t>Nyskabelser:</a:t>
            </a:r>
          </a:p>
          <a:p>
            <a:pPr marL="0" indent="0">
              <a:buNone/>
            </a:pPr>
            <a:endParaRPr lang="da-DK" sz="1800" b="1" dirty="0" smtClean="0"/>
          </a:p>
          <a:p>
            <a:r>
              <a:rPr lang="da-DK" sz="1800" dirty="0" smtClean="0"/>
              <a:t>Udførlige </a:t>
            </a:r>
            <a:r>
              <a:rPr lang="da-DK" sz="1800" dirty="0"/>
              <a:t>dagbodsbetingelser, jf. AB § 40, stk. </a:t>
            </a:r>
            <a:r>
              <a:rPr lang="da-DK" sz="1800" dirty="0" smtClean="0"/>
              <a:t>3/ABR § 39, stk.3.</a:t>
            </a:r>
          </a:p>
          <a:p>
            <a:r>
              <a:rPr lang="da-DK" sz="1800" dirty="0" smtClean="0"/>
              <a:t>Dagbod </a:t>
            </a:r>
            <a:r>
              <a:rPr lang="da-DK" sz="1800" dirty="0"/>
              <a:t>på mellemterminer til at sikre færdiggørelsen, jf. AB§ 40, stk. </a:t>
            </a:r>
            <a:r>
              <a:rPr lang="da-DK" sz="1800" dirty="0" smtClean="0"/>
              <a:t>4/ABR § 39, stk. 4.</a:t>
            </a:r>
          </a:p>
          <a:p>
            <a:r>
              <a:rPr lang="da-DK" sz="1800" dirty="0" smtClean="0"/>
              <a:t>Regler </a:t>
            </a:r>
            <a:r>
              <a:rPr lang="da-DK" sz="1800" dirty="0"/>
              <a:t>omkring forcering, jf. AB§ </a:t>
            </a:r>
            <a:r>
              <a:rPr lang="da-DK" sz="1800" dirty="0" smtClean="0"/>
              <a:t>41.</a:t>
            </a:r>
            <a:endParaRPr lang="da-DK" sz="1800" dirty="0"/>
          </a:p>
          <a:p>
            <a:pPr lvl="1">
              <a:buFont typeface="Arial" panose="020B0604020202020204" pitchFamily="34" charset="0"/>
              <a:buChar char="•"/>
            </a:pPr>
            <a:endParaRPr lang="da-DK" sz="1800" dirty="0"/>
          </a:p>
          <a:p>
            <a:pPr lvl="1">
              <a:buFont typeface="Arial" panose="020B0604020202020204" pitchFamily="34" charset="0"/>
              <a:buChar char="•"/>
            </a:pPr>
            <a:endParaRPr lang="da-DK" sz="1800" dirty="0"/>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9" name="Tekstfelt 8"/>
          <p:cNvSpPr txBox="1"/>
          <p:nvPr/>
        </p:nvSpPr>
        <p:spPr>
          <a:xfrm>
            <a:off x="6505302" y="204566"/>
            <a:ext cx="2499361" cy="400110"/>
          </a:xfrm>
          <a:prstGeom prst="rect">
            <a:avLst/>
          </a:prstGeom>
          <a:noFill/>
        </p:spPr>
        <p:txBody>
          <a:bodyPr wrap="square" rtlCol="0">
            <a:spAutoFit/>
          </a:bodyPr>
          <a:lstStyle/>
          <a:p>
            <a:pPr algn="r"/>
            <a:r>
              <a:rPr lang="da-DK" sz="1000" i="1" dirty="0" smtClean="0">
                <a:solidFill>
                  <a:sysClr val="windowText" lastClr="000000"/>
                </a:solidFill>
              </a:rPr>
              <a:t>Trailer 10 – Dagbod, dagbod på </a:t>
            </a:r>
            <a:r>
              <a:rPr lang="da-DK" sz="1000" i="1" dirty="0" err="1" smtClean="0">
                <a:solidFill>
                  <a:sysClr val="windowText" lastClr="000000"/>
                </a:solidFill>
              </a:rPr>
              <a:t>mellemfrister</a:t>
            </a:r>
            <a:r>
              <a:rPr lang="da-DK" sz="1000" i="1" dirty="0" smtClean="0">
                <a:solidFill>
                  <a:sysClr val="windowText" lastClr="000000"/>
                </a:solidFill>
              </a:rPr>
              <a:t> m.v.</a:t>
            </a:r>
            <a:endParaRPr lang="da-DK" sz="1000" i="1" dirty="0">
              <a:solidFill>
                <a:sysClr val="windowText" lastClr="000000"/>
              </a:solidFill>
            </a:endParaRPr>
          </a:p>
        </p:txBody>
      </p:sp>
    </p:spTree>
    <p:extLst>
      <p:ext uri="{BB962C8B-B14F-4D97-AF65-F5344CB8AC3E}">
        <p14:creationId xmlns:p14="http://schemas.microsoft.com/office/powerpoint/2010/main" val="27284128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a:t>Nyskabelser og tilpasninger</a:t>
            </a:r>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da-DK" sz="1800" dirty="0"/>
          </a:p>
          <a:p>
            <a:pPr lvl="1">
              <a:buFont typeface="Arial" panose="020B0604020202020204" pitchFamily="34" charset="0"/>
              <a:buChar char="•"/>
            </a:pPr>
            <a:endParaRPr lang="da-DK" sz="1800" dirty="0"/>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9" name="Tekstfelt 8"/>
          <p:cNvSpPr txBox="1"/>
          <p:nvPr/>
        </p:nvSpPr>
        <p:spPr>
          <a:xfrm>
            <a:off x="6505302" y="204566"/>
            <a:ext cx="2499361" cy="400110"/>
          </a:xfrm>
          <a:prstGeom prst="rect">
            <a:avLst/>
          </a:prstGeom>
          <a:noFill/>
        </p:spPr>
        <p:txBody>
          <a:bodyPr wrap="square" rtlCol="0">
            <a:spAutoFit/>
          </a:bodyPr>
          <a:lstStyle/>
          <a:p>
            <a:pPr algn="r"/>
            <a:r>
              <a:rPr lang="da-DK" sz="1000" i="1" dirty="0" smtClean="0">
                <a:solidFill>
                  <a:sysClr val="windowText" lastClr="000000"/>
                </a:solidFill>
              </a:rPr>
              <a:t>Trailer 10 – Dagbod, dagbod på </a:t>
            </a:r>
            <a:r>
              <a:rPr lang="da-DK" sz="1000" i="1" dirty="0" err="1" smtClean="0">
                <a:solidFill>
                  <a:sysClr val="windowText" lastClr="000000"/>
                </a:solidFill>
              </a:rPr>
              <a:t>mellemfrister</a:t>
            </a:r>
            <a:r>
              <a:rPr lang="da-DK" sz="1000" i="1" dirty="0" smtClean="0">
                <a:solidFill>
                  <a:sysClr val="windowText" lastClr="000000"/>
                </a:solidFill>
              </a:rPr>
              <a:t> m.v.</a:t>
            </a:r>
            <a:endParaRPr lang="da-DK" sz="1000" i="1" dirty="0">
              <a:solidFill>
                <a:sysClr val="windowText" lastClr="000000"/>
              </a:solidFill>
            </a:endParaRPr>
          </a:p>
        </p:txBody>
      </p:sp>
      <p:pic>
        <p:nvPicPr>
          <p:cNvPr id="5" name="Billede 4"/>
          <p:cNvPicPr>
            <a:picLocks noChangeAspect="1"/>
          </p:cNvPicPr>
          <p:nvPr/>
        </p:nvPicPr>
        <p:blipFill>
          <a:blip r:embed="rId5"/>
          <a:stretch>
            <a:fillRect/>
          </a:stretch>
        </p:blipFill>
        <p:spPr>
          <a:xfrm>
            <a:off x="0" y="2096509"/>
            <a:ext cx="9144000" cy="2664981"/>
          </a:xfrm>
          <a:prstGeom prst="rect">
            <a:avLst/>
          </a:prstGeom>
        </p:spPr>
      </p:pic>
    </p:spTree>
    <p:extLst>
      <p:ext uri="{BB962C8B-B14F-4D97-AF65-F5344CB8AC3E}">
        <p14:creationId xmlns:p14="http://schemas.microsoft.com/office/powerpoint/2010/main" val="1772957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822960" y="3075540"/>
            <a:ext cx="7543800" cy="1143000"/>
          </a:xfrm>
        </p:spPr>
        <p:txBody>
          <a:bodyPr anchor="ctr"/>
          <a:lstStyle/>
          <a:p>
            <a:pPr algn="ctr">
              <a:spcBef>
                <a:spcPts val="0"/>
              </a:spcBef>
              <a:spcAft>
                <a:spcPts val="0"/>
              </a:spcAft>
              <a:defRPr/>
            </a:pPr>
            <a:r>
              <a:rPr lang="da-DK" b="1" dirty="0" smtClean="0"/>
              <a:t>TRAILER 11:</a:t>
            </a:r>
          </a:p>
          <a:p>
            <a:pPr algn="ctr"/>
            <a:r>
              <a:rPr lang="da-DK" dirty="0" err="1" smtClean="0"/>
              <a:t>TvistEløsning</a:t>
            </a:r>
            <a:endParaRPr lang="da-DK" dirty="0"/>
          </a:p>
        </p:txBody>
      </p:sp>
      <p:grpSp>
        <p:nvGrpSpPr>
          <p:cNvPr id="4" name="Gruppe 3"/>
          <p:cNvGrpSpPr/>
          <p:nvPr/>
        </p:nvGrpSpPr>
        <p:grpSpPr>
          <a:xfrm>
            <a:off x="1596768" y="5186887"/>
            <a:ext cx="5950464" cy="771420"/>
            <a:chOff x="1423406" y="5186887"/>
            <a:chExt cx="5950464" cy="771420"/>
          </a:xfrm>
        </p:grpSpPr>
        <p:pic>
          <p:nvPicPr>
            <p:cNvPr id="5" name="Billede 4"/>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6" name="Billede 5"/>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7" name="Billede 6"/>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pic>
        <p:nvPicPr>
          <p:cNvPr id="9" name="Billed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3075539"/>
          </a:xfrm>
          <a:prstGeom prst="rect">
            <a:avLst/>
          </a:prstGeom>
        </p:spPr>
      </p:pic>
    </p:spTree>
    <p:extLst>
      <p:ext uri="{BB962C8B-B14F-4D97-AF65-F5344CB8AC3E}">
        <p14:creationId xmlns:p14="http://schemas.microsoft.com/office/powerpoint/2010/main" val="8847235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a-DK" sz="2000" dirty="0"/>
              <a:t>Løsningstrappe </a:t>
            </a:r>
            <a:r>
              <a:rPr lang="da-DK" sz="2000" dirty="0">
                <a:solidFill>
                  <a:srgbClr val="FF0000"/>
                </a:solidFill>
              </a:rPr>
              <a:t>ny</a:t>
            </a:r>
          </a:p>
          <a:p>
            <a:endParaRPr lang="da-DK" sz="2000" dirty="0" smtClean="0"/>
          </a:p>
          <a:p>
            <a:r>
              <a:rPr lang="da-DK" sz="2000" dirty="0" err="1" smtClean="0"/>
              <a:t>Mediation</a:t>
            </a:r>
            <a:r>
              <a:rPr lang="da-DK" sz="2000" dirty="0" smtClean="0"/>
              <a:t> </a:t>
            </a:r>
            <a:r>
              <a:rPr lang="da-DK" sz="2000" dirty="0"/>
              <a:t>og mægling </a:t>
            </a:r>
            <a:r>
              <a:rPr lang="da-DK" sz="2000" dirty="0">
                <a:solidFill>
                  <a:srgbClr val="FF0000"/>
                </a:solidFill>
              </a:rPr>
              <a:t>ny</a:t>
            </a:r>
          </a:p>
          <a:p>
            <a:endParaRPr lang="da-DK" sz="2000" dirty="0" smtClean="0"/>
          </a:p>
          <a:p>
            <a:r>
              <a:rPr lang="da-DK" sz="2000" dirty="0" smtClean="0"/>
              <a:t>Hurtig </a:t>
            </a:r>
            <a:r>
              <a:rPr lang="da-DK" sz="2000" dirty="0"/>
              <a:t>afgørelse </a:t>
            </a:r>
            <a:r>
              <a:rPr lang="da-DK" sz="2000" dirty="0">
                <a:solidFill>
                  <a:srgbClr val="FF0000"/>
                </a:solidFill>
              </a:rPr>
              <a:t>(ny)</a:t>
            </a:r>
          </a:p>
          <a:p>
            <a:endParaRPr lang="da-DK" sz="2000" dirty="0" smtClean="0"/>
          </a:p>
          <a:p>
            <a:r>
              <a:rPr lang="da-DK" sz="2000" dirty="0" smtClean="0"/>
              <a:t>Syn </a:t>
            </a:r>
            <a:r>
              <a:rPr lang="da-DK" sz="2000" dirty="0"/>
              <a:t>og skøn</a:t>
            </a:r>
          </a:p>
          <a:p>
            <a:endParaRPr lang="da-DK" sz="2000" dirty="0" smtClean="0"/>
          </a:p>
          <a:p>
            <a:r>
              <a:rPr lang="da-DK" sz="2000" dirty="0" smtClean="0"/>
              <a:t>Afgørelse </a:t>
            </a:r>
            <a:r>
              <a:rPr lang="da-DK" sz="2000" dirty="0"/>
              <a:t>om sikkerhedsstillelse</a:t>
            </a:r>
          </a:p>
          <a:p>
            <a:endParaRPr lang="da-DK" sz="2000" dirty="0" smtClean="0"/>
          </a:p>
          <a:p>
            <a:r>
              <a:rPr lang="da-DK" sz="2000" dirty="0" smtClean="0"/>
              <a:t>Voldgift/forenklet </a:t>
            </a:r>
            <a:r>
              <a:rPr lang="da-DK" sz="2000" dirty="0"/>
              <a:t>voldgift </a:t>
            </a:r>
            <a:r>
              <a:rPr lang="da-DK" sz="2000" dirty="0">
                <a:solidFill>
                  <a:srgbClr val="FF0000"/>
                </a:solidFill>
              </a:rPr>
              <a:t>(ny)</a:t>
            </a:r>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9" name="Tekstfelt 8"/>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11 - Tvisteløsning</a:t>
            </a:r>
            <a:endParaRPr lang="da-DK" sz="1000" i="1" dirty="0">
              <a:solidFill>
                <a:sysClr val="windowText" lastClr="000000"/>
              </a:solidFill>
            </a:endParaRPr>
          </a:p>
        </p:txBody>
      </p:sp>
    </p:spTree>
    <p:extLst>
      <p:ext uri="{BB962C8B-B14F-4D97-AF65-F5344CB8AC3E}">
        <p14:creationId xmlns:p14="http://schemas.microsoft.com/office/powerpoint/2010/main" val="21667982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smtClean="0"/>
              <a:t>Løsningstrappe</a:t>
            </a: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a-DK" sz="2000" dirty="0"/>
              <a:t>Inden yderligere skridt kan tages, skal tvist være søgt løst </a:t>
            </a:r>
            <a:r>
              <a:rPr lang="da-DK" sz="2000" dirty="0" smtClean="0"/>
              <a:t>mellem: </a:t>
            </a:r>
            <a:endParaRPr lang="da-DK" sz="2000" dirty="0"/>
          </a:p>
          <a:p>
            <a:endParaRPr lang="da-DK" sz="2000" dirty="0"/>
          </a:p>
          <a:p>
            <a:r>
              <a:rPr lang="da-DK" sz="2000" dirty="0"/>
              <a:t>Projektlederne, derefter</a:t>
            </a:r>
          </a:p>
          <a:p>
            <a:r>
              <a:rPr lang="da-DK" sz="2000" dirty="0"/>
              <a:t>Ledelsesrepræsentanter</a:t>
            </a:r>
          </a:p>
          <a:p>
            <a:pPr marL="0" indent="0">
              <a:buNone/>
            </a:pPr>
            <a:r>
              <a:rPr lang="da-DK" sz="2000" dirty="0"/>
              <a:t>	</a:t>
            </a:r>
          </a:p>
          <a:p>
            <a:pPr marL="0" indent="0">
              <a:buNone/>
            </a:pPr>
            <a:r>
              <a:rPr lang="da-DK" sz="2000" dirty="0"/>
              <a:t>Forløb skal kunne dokumenteres</a:t>
            </a:r>
          </a:p>
          <a:p>
            <a:pPr marL="0" indent="0">
              <a:buNone/>
            </a:pPr>
            <a:endParaRPr lang="da-DK" sz="2000" dirty="0" smtClean="0"/>
          </a:p>
          <a:p>
            <a:pPr marL="0" indent="0">
              <a:buNone/>
            </a:pPr>
            <a:r>
              <a:rPr lang="da-DK" sz="2000" dirty="0" smtClean="0"/>
              <a:t>Forløb </a:t>
            </a:r>
            <a:r>
              <a:rPr lang="da-DK" sz="2000" dirty="0"/>
              <a:t>gælder hver enkelt tvist (dvs. krav om mangel, ekstrabetaling)</a:t>
            </a:r>
          </a:p>
          <a:p>
            <a:pPr marL="0" indent="0">
              <a:buNone/>
            </a:pPr>
            <a:endParaRPr lang="da-DK" sz="2000" dirty="0" smtClean="0"/>
          </a:p>
          <a:p>
            <a:pPr marL="0" indent="0">
              <a:buNone/>
            </a:pPr>
            <a:r>
              <a:rPr lang="da-DK" sz="2000" dirty="0" smtClean="0"/>
              <a:t>Syn </a:t>
            </a:r>
            <a:r>
              <a:rPr lang="da-DK" sz="2000" dirty="0"/>
              <a:t>og skøn, der skal </a:t>
            </a:r>
            <a:r>
              <a:rPr lang="da-DK" sz="2000" b="1" u="sng" dirty="0"/>
              <a:t>sikre bevis</a:t>
            </a:r>
            <a:r>
              <a:rPr lang="da-DK" sz="2000" dirty="0"/>
              <a:t>, kan dog </a:t>
            </a:r>
            <a:r>
              <a:rPr lang="da-DK" sz="2000" dirty="0" smtClean="0"/>
              <a:t>iværksættes, </a:t>
            </a:r>
            <a:r>
              <a:rPr lang="da-DK" sz="2000" dirty="0"/>
              <a:t>inden trappe er </a:t>
            </a:r>
            <a:r>
              <a:rPr lang="da-DK" sz="2000" dirty="0" smtClean="0"/>
              <a:t>slut</a:t>
            </a:r>
            <a:endParaRPr lang="da-DK" sz="2000" dirty="0"/>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6" name="Tekstfelt 15"/>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11 - Tvisteløsning</a:t>
            </a:r>
            <a:endParaRPr lang="da-DK" sz="1000" i="1" dirty="0">
              <a:solidFill>
                <a:sysClr val="windowText" lastClr="000000"/>
              </a:solidFill>
            </a:endParaRPr>
          </a:p>
        </p:txBody>
      </p:sp>
    </p:spTree>
    <p:extLst>
      <p:ext uri="{BB962C8B-B14F-4D97-AF65-F5344CB8AC3E}">
        <p14:creationId xmlns:p14="http://schemas.microsoft.com/office/powerpoint/2010/main" val="7455153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smtClean="0"/>
              <a:t>Kapløbet</a:t>
            </a: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a-DK" sz="2000" dirty="0"/>
              <a:t>Efter løsningstrappens </a:t>
            </a:r>
            <a:r>
              <a:rPr lang="da-DK" sz="2000" dirty="0" smtClean="0"/>
              <a:t>afslutning;</a:t>
            </a:r>
            <a:endParaRPr lang="da-DK" sz="2000" dirty="0"/>
          </a:p>
          <a:p>
            <a:endParaRPr lang="da-DK" sz="2000" dirty="0"/>
          </a:p>
          <a:p>
            <a:r>
              <a:rPr lang="da-DK" sz="2000" dirty="0"/>
              <a:t>Hurtig </a:t>
            </a:r>
            <a:r>
              <a:rPr lang="da-DK" sz="2000" dirty="0" smtClean="0"/>
              <a:t>afgørelse</a:t>
            </a:r>
          </a:p>
          <a:p>
            <a:pPr marL="0" indent="0">
              <a:buNone/>
            </a:pPr>
            <a:endParaRPr lang="da-DK" sz="2000" dirty="0"/>
          </a:p>
          <a:p>
            <a:r>
              <a:rPr lang="da-DK" sz="2000" dirty="0" err="1" smtClean="0"/>
              <a:t>Mediation</a:t>
            </a:r>
            <a:r>
              <a:rPr lang="da-DK" sz="2000" dirty="0" smtClean="0"/>
              <a:t> </a:t>
            </a:r>
            <a:r>
              <a:rPr lang="da-DK" sz="2000" dirty="0"/>
              <a:t>og </a:t>
            </a:r>
            <a:r>
              <a:rPr lang="da-DK" sz="2000" dirty="0" smtClean="0"/>
              <a:t>mægling (forudsætter, at der ikke anmodes om hurtig afgørelse)</a:t>
            </a:r>
          </a:p>
          <a:p>
            <a:pPr marL="0" indent="0">
              <a:buNone/>
            </a:pPr>
            <a:endParaRPr lang="da-DK" sz="2000" dirty="0" smtClean="0"/>
          </a:p>
          <a:p>
            <a:r>
              <a:rPr lang="da-DK" sz="2000" dirty="0" smtClean="0"/>
              <a:t>Voldgift/Forenklet voldgift (4 uger)</a:t>
            </a:r>
            <a:endParaRPr lang="da-DK" sz="2000" dirty="0"/>
          </a:p>
          <a:p>
            <a:pPr marL="0" indent="0">
              <a:buNone/>
            </a:pPr>
            <a:endParaRPr lang="da-DK" sz="2000" dirty="0"/>
          </a:p>
          <a:p>
            <a:pPr marL="0" indent="0">
              <a:buNone/>
            </a:pPr>
            <a:r>
              <a:rPr lang="da-DK" sz="2000" dirty="0"/>
              <a:t>Det </a:t>
            </a:r>
            <a:r>
              <a:rPr lang="da-DK" sz="2000" dirty="0" smtClean="0"/>
              <a:t>i iagttagede skridt, blokerer </a:t>
            </a:r>
            <a:r>
              <a:rPr lang="da-DK" sz="2000" dirty="0"/>
              <a:t>de andre</a:t>
            </a:r>
            <a:r>
              <a:rPr lang="da-DK" sz="2000" dirty="0" smtClean="0"/>
              <a:t>! Der kan ikke køre forløb ved siden af hinanden</a:t>
            </a:r>
            <a:endParaRPr lang="da-DK" sz="2000" dirty="0"/>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4" name="Tekstfelt 13"/>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11 - Tvisteløsning</a:t>
            </a:r>
            <a:endParaRPr lang="da-DK" sz="1000" i="1" dirty="0">
              <a:solidFill>
                <a:sysClr val="windowText" lastClr="000000"/>
              </a:solidFill>
            </a:endParaRPr>
          </a:p>
        </p:txBody>
      </p:sp>
    </p:spTree>
    <p:extLst>
      <p:ext uri="{BB962C8B-B14F-4D97-AF65-F5344CB8AC3E}">
        <p14:creationId xmlns:p14="http://schemas.microsoft.com/office/powerpoint/2010/main" val="4108496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err="1" smtClean="0"/>
              <a:t>Mediation</a:t>
            </a:r>
            <a:r>
              <a:rPr lang="da-DK" sz="2200" dirty="0" smtClean="0"/>
              <a:t>/mægling</a:t>
            </a: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a-DK" sz="2000" dirty="0"/>
              <a:t>Forskel er, at mæglere </a:t>
            </a:r>
            <a:r>
              <a:rPr lang="da-DK" sz="2000" dirty="0" smtClean="0"/>
              <a:t>kan være </a:t>
            </a:r>
            <a:r>
              <a:rPr lang="da-DK" sz="2000" dirty="0"/>
              <a:t>aktive i forhold til at </a:t>
            </a:r>
            <a:r>
              <a:rPr lang="da-DK" sz="2000" dirty="0" smtClean="0"/>
              <a:t>fremkomme med vurderinger</a:t>
            </a:r>
            <a:endParaRPr lang="da-DK" sz="2000" dirty="0"/>
          </a:p>
          <a:p>
            <a:endParaRPr lang="da-DK" sz="2000" dirty="0" smtClean="0"/>
          </a:p>
          <a:p>
            <a:r>
              <a:rPr lang="da-DK" sz="2000" dirty="0" smtClean="0"/>
              <a:t>Man </a:t>
            </a:r>
            <a:r>
              <a:rPr lang="da-DK" sz="2000" dirty="0"/>
              <a:t>skal møde op</a:t>
            </a:r>
          </a:p>
          <a:p>
            <a:endParaRPr lang="da-DK" sz="2000" dirty="0" smtClean="0"/>
          </a:p>
          <a:p>
            <a:r>
              <a:rPr lang="da-DK" sz="2000" dirty="0" smtClean="0"/>
              <a:t>Forsikringsdækning </a:t>
            </a:r>
            <a:r>
              <a:rPr lang="da-DK" sz="2000" dirty="0"/>
              <a:t>i forhold til rådgivere og entreprenører mv.</a:t>
            </a:r>
          </a:p>
          <a:p>
            <a:endParaRPr lang="da-DK" sz="2000" dirty="0" smtClean="0"/>
          </a:p>
          <a:p>
            <a:r>
              <a:rPr lang="da-DK" sz="2000" dirty="0" smtClean="0"/>
              <a:t>Medvirken </a:t>
            </a:r>
            <a:r>
              <a:rPr lang="da-DK" sz="2000" dirty="0"/>
              <a:t>af advokat - retshjælp?</a:t>
            </a:r>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3" name="Tekstfelt 12"/>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11 - Tvisteløsning</a:t>
            </a:r>
            <a:endParaRPr lang="da-DK" sz="1000" i="1" dirty="0">
              <a:solidFill>
                <a:sysClr val="windowText" lastClr="000000"/>
              </a:solidFill>
            </a:endParaRPr>
          </a:p>
        </p:txBody>
      </p:sp>
    </p:spTree>
    <p:extLst>
      <p:ext uri="{BB962C8B-B14F-4D97-AF65-F5344CB8AC3E}">
        <p14:creationId xmlns:p14="http://schemas.microsoft.com/office/powerpoint/2010/main" val="39018040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smtClean="0"/>
              <a:t>Hurtig afgørelse</a:t>
            </a: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a-DK" sz="2000" dirty="0"/>
              <a:t>Minder om sagkyndig beslutning i sit tema, dog omfatter </a:t>
            </a:r>
            <a:r>
              <a:rPr lang="da-DK" sz="2000" dirty="0" smtClean="0"/>
              <a:t>den også </a:t>
            </a:r>
            <a:r>
              <a:rPr lang="da-DK" sz="2000" dirty="0"/>
              <a:t>tid og ekstra økonomi</a:t>
            </a:r>
          </a:p>
          <a:p>
            <a:endParaRPr lang="da-DK" sz="2000" dirty="0" smtClean="0"/>
          </a:p>
          <a:p>
            <a:r>
              <a:rPr lang="da-DK" sz="2000" dirty="0" smtClean="0"/>
              <a:t>Gælder </a:t>
            </a:r>
            <a:r>
              <a:rPr lang="da-DK" sz="2000" dirty="0"/>
              <a:t>også tvister med rådgiver </a:t>
            </a:r>
          </a:p>
          <a:p>
            <a:endParaRPr lang="da-DK" sz="2000" dirty="0" smtClean="0"/>
          </a:p>
          <a:p>
            <a:r>
              <a:rPr lang="da-DK" sz="2000" dirty="0" smtClean="0"/>
              <a:t>Skal </a:t>
            </a:r>
            <a:r>
              <a:rPr lang="da-DK" sz="2000" dirty="0"/>
              <a:t>foretages på skriftligt grundlag, dog mulighed for besigtigelse, men ikke mundtlig forhandling</a:t>
            </a:r>
          </a:p>
          <a:p>
            <a:endParaRPr lang="da-DK" sz="2000" dirty="0" smtClean="0"/>
          </a:p>
          <a:p>
            <a:r>
              <a:rPr lang="da-DK" sz="2000" dirty="0" smtClean="0"/>
              <a:t>Er </a:t>
            </a:r>
            <a:r>
              <a:rPr lang="da-DK" sz="2000" dirty="0"/>
              <a:t>nu bindende</a:t>
            </a:r>
          </a:p>
          <a:p>
            <a:endParaRPr lang="da-DK" sz="2000" dirty="0" smtClean="0"/>
          </a:p>
          <a:p>
            <a:r>
              <a:rPr lang="da-DK" sz="2000" dirty="0" smtClean="0"/>
              <a:t>Kan </a:t>
            </a:r>
            <a:r>
              <a:rPr lang="da-DK" sz="2000" dirty="0"/>
              <a:t>indbringes for voldgift inden for 8 uger</a:t>
            </a:r>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3" name="Tekstfelt 12"/>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11 - Tvisteløsning</a:t>
            </a:r>
            <a:endParaRPr lang="da-DK" sz="1000" i="1" dirty="0">
              <a:solidFill>
                <a:sysClr val="windowText" lastClr="000000"/>
              </a:solidFill>
            </a:endParaRPr>
          </a:p>
        </p:txBody>
      </p:sp>
    </p:spTree>
    <p:extLst>
      <p:ext uri="{BB962C8B-B14F-4D97-AF65-F5344CB8AC3E}">
        <p14:creationId xmlns:p14="http://schemas.microsoft.com/office/powerpoint/2010/main" val="2607290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smtClean="0"/>
              <a:t>Voldgift</a:t>
            </a: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a-DK" sz="2000" dirty="0"/>
              <a:t>Sager under kr. 1 mio. kan behandles som forenklet voldgift, dvs. som udgangspunkt ikke syn og skøn</a:t>
            </a:r>
          </a:p>
          <a:p>
            <a:endParaRPr lang="da-DK" sz="2000" dirty="0"/>
          </a:p>
          <a:p>
            <a:r>
              <a:rPr lang="da-DK" sz="2000" dirty="0"/>
              <a:t>Syn og skøn kan være igangsat inden og fortsætter dermed </a:t>
            </a:r>
            <a:r>
              <a:rPr lang="da-DK" sz="2000" dirty="0" smtClean="0"/>
              <a:t>formentlig. Men hvad hvis det ikke er igangsat?</a:t>
            </a:r>
            <a:endParaRPr lang="da-DK" sz="2000" dirty="0"/>
          </a:p>
          <a:p>
            <a:endParaRPr lang="da-DK" sz="2000" dirty="0" smtClean="0"/>
          </a:p>
          <a:p>
            <a:r>
              <a:rPr lang="da-DK" sz="2000" dirty="0" smtClean="0"/>
              <a:t>Ensidige </a:t>
            </a:r>
            <a:r>
              <a:rPr lang="da-DK" sz="2000" dirty="0"/>
              <a:t>erklæringer kan søge bevisbyrden løftet for </a:t>
            </a:r>
            <a:r>
              <a:rPr lang="da-DK" sz="2000" dirty="0" smtClean="0"/>
              <a:t>bygherre/hovedentreprenøren </a:t>
            </a:r>
            <a:r>
              <a:rPr lang="da-DK" sz="2000" dirty="0"/>
              <a:t>ved mangler</a:t>
            </a:r>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3" name="Tekstfelt 12"/>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11 - Tvisteløsning</a:t>
            </a:r>
            <a:endParaRPr lang="da-DK" sz="1000" i="1" dirty="0">
              <a:solidFill>
                <a:sysClr val="windowText" lastClr="000000"/>
              </a:solidFill>
            </a:endParaRPr>
          </a:p>
        </p:txBody>
      </p:sp>
    </p:spTree>
    <p:extLst>
      <p:ext uri="{BB962C8B-B14F-4D97-AF65-F5344CB8AC3E}">
        <p14:creationId xmlns:p14="http://schemas.microsoft.com/office/powerpoint/2010/main" val="12607695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smtClean="0"/>
              <a:t>Sagkyndig beslutning</a:t>
            </a: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a-DK" sz="2000" dirty="0"/>
          </a:p>
        </p:txBody>
      </p:sp>
      <p:sp>
        <p:nvSpPr>
          <p:cNvPr id="12" name="Titel 1"/>
          <p:cNvSpPr txBox="1">
            <a:spLocks/>
          </p:cNvSpPr>
          <p:nvPr/>
        </p:nvSpPr>
        <p:spPr>
          <a:xfrm>
            <a:off x="475607"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3" name="Tekstfelt 12"/>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11 - Tvisteløsning</a:t>
            </a:r>
            <a:endParaRPr lang="da-DK" sz="1000" i="1" dirty="0">
              <a:solidFill>
                <a:sysClr val="windowText" lastClr="000000"/>
              </a:solidFill>
            </a:endParaRPr>
          </a:p>
        </p:txBody>
      </p:sp>
      <p:pic>
        <p:nvPicPr>
          <p:cNvPr id="5" name="Billede 4"/>
          <p:cNvPicPr>
            <a:picLocks noChangeAspect="1"/>
          </p:cNvPicPr>
          <p:nvPr/>
        </p:nvPicPr>
        <p:blipFill>
          <a:blip r:embed="rId6"/>
          <a:stretch>
            <a:fillRect/>
          </a:stretch>
        </p:blipFill>
        <p:spPr>
          <a:xfrm>
            <a:off x="504825" y="2238375"/>
            <a:ext cx="8134350" cy="2381250"/>
          </a:xfrm>
          <a:prstGeom prst="rect">
            <a:avLst/>
          </a:prstGeom>
        </p:spPr>
      </p:pic>
      <p:sp>
        <p:nvSpPr>
          <p:cNvPr id="14" name="Titel 1"/>
          <p:cNvSpPr txBox="1">
            <a:spLocks/>
          </p:cNvSpPr>
          <p:nvPr/>
        </p:nvSpPr>
        <p:spPr>
          <a:xfrm>
            <a:off x="722313" y="931158"/>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smtClean="0"/>
              <a:t>Hvad går der galt her? AB § 67</a:t>
            </a:r>
            <a:endParaRPr lang="da-DK" sz="2200" dirty="0"/>
          </a:p>
        </p:txBody>
      </p:sp>
    </p:spTree>
    <p:extLst>
      <p:ext uri="{BB962C8B-B14F-4D97-AF65-F5344CB8AC3E}">
        <p14:creationId xmlns:p14="http://schemas.microsoft.com/office/powerpoint/2010/main" val="270539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72598"/>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a:latin typeface="Open Sans" charset="0"/>
              </a:rPr>
              <a:t>Hvor langt er vi? Status for AB arbejdet</a:t>
            </a:r>
            <a:endParaRPr lang="da-DK" sz="2200" dirty="0"/>
          </a:p>
        </p:txBody>
      </p:sp>
      <p:sp>
        <p:nvSpPr>
          <p:cNvPr id="11" name="Pladsholder til tekst 1"/>
          <p:cNvSpPr txBox="1">
            <a:spLocks/>
          </p:cNvSpPr>
          <p:nvPr/>
        </p:nvSpPr>
        <p:spPr>
          <a:xfrm>
            <a:off x="722313" y="1095470"/>
            <a:ext cx="7772400" cy="4462838"/>
          </a:xfrm>
          <a:prstGeom prst="rect">
            <a:avLst/>
          </a:prstGeom>
        </p:spPr>
        <p:txBody>
          <a:bodyPr>
            <a:normAutofit lnSpcReduction="10000"/>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r>
              <a:rPr lang="da-DK" sz="1400" dirty="0">
                <a:ea typeface="Verdana" panose="020B0604030504040204" pitchFamily="34" charset="0"/>
                <a:cs typeface="Verdana" panose="020B0604030504040204" pitchFamily="34" charset="0"/>
              </a:rPr>
              <a:t>22. september 2014 blev der udarbejdet et kommissorium for arbejdet af byggeriets parter og godkendt af </a:t>
            </a:r>
            <a:r>
              <a:rPr lang="da-DK" sz="1400" dirty="0"/>
              <a:t>klima-, energi- og bygningsministeriet</a:t>
            </a:r>
            <a:r>
              <a:rPr lang="da-DK" sz="1400" dirty="0" smtClean="0">
                <a:ea typeface="Verdana" panose="020B0604030504040204" pitchFamily="34" charset="0"/>
                <a:cs typeface="Verdana" panose="020B0604030504040204" pitchFamily="34" charset="0"/>
              </a:rPr>
              <a:t>. </a:t>
            </a:r>
          </a:p>
          <a:p>
            <a:pPr marL="171450" indent="-171450">
              <a:buFont typeface="Arial" panose="020B0604020202020204" pitchFamily="34" charset="0"/>
              <a:buChar char="•"/>
            </a:pPr>
            <a:endParaRPr lang="da-DK" sz="1400" dirty="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da-DK" sz="1400" dirty="0">
                <a:ea typeface="Verdana" panose="020B0604030504040204" pitchFamily="34" charset="0"/>
                <a:cs typeface="Verdana" panose="020B0604030504040204" pitchFamily="34" charset="0"/>
              </a:rPr>
              <a:t>10. marts 2015 blev der nedsat et udvalg med henblik på at revidere AB 92, ABT 93 og ABR 89.</a:t>
            </a:r>
          </a:p>
          <a:p>
            <a:pPr marL="171450" indent="-171450">
              <a:buFont typeface="Arial" panose="020B0604020202020204" pitchFamily="34" charset="0"/>
              <a:buChar char="•"/>
            </a:pPr>
            <a:endParaRPr lang="da-DK" sz="1400" dirty="0" smtClean="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da-DK" sz="1400" dirty="0" smtClean="0">
                <a:ea typeface="Verdana" panose="020B0604030504040204" pitchFamily="34" charset="0"/>
                <a:cs typeface="Verdana" panose="020B0604030504040204" pitchFamily="34" charset="0"/>
              </a:rPr>
              <a:t>AB-udvalget </a:t>
            </a:r>
            <a:r>
              <a:rPr lang="da-DK" sz="1400" dirty="0">
                <a:ea typeface="Verdana" panose="020B0604030504040204" pitchFamily="34" charset="0"/>
                <a:cs typeface="Verdana" panose="020B0604030504040204" pitchFamily="34" charset="0"/>
              </a:rPr>
              <a:t>sendte den 2. februar 2018 sine udkast til AB 18 og ABR 18 i </a:t>
            </a:r>
            <a:r>
              <a:rPr lang="da-DK" sz="1400" dirty="0" smtClean="0">
                <a:ea typeface="Verdana" panose="020B0604030504040204" pitchFamily="34" charset="0"/>
                <a:cs typeface="Verdana" panose="020B0604030504040204" pitchFamily="34" charset="0"/>
              </a:rPr>
              <a:t>høring</a:t>
            </a:r>
            <a:r>
              <a:rPr lang="da-DK" sz="1400" dirty="0">
                <a:ea typeface="Verdana" panose="020B0604030504040204" pitchFamily="34" charset="0"/>
                <a:cs typeface="Verdana" panose="020B0604030504040204" pitchFamily="34" charset="0"/>
              </a:rPr>
              <a:t> </a:t>
            </a:r>
            <a:r>
              <a:rPr lang="da-DK" sz="1400" dirty="0" smtClean="0">
                <a:ea typeface="Verdana" panose="020B0604030504040204" pitchFamily="34" charset="0"/>
                <a:cs typeface="Verdana" panose="020B0604030504040204" pitchFamily="34" charset="0"/>
              </a:rPr>
              <a:t>(20. marts 2018 blev der sendt nye ydelsesbeskrivelser i høring (Byggeri og Landskab 2018).</a:t>
            </a:r>
            <a:endParaRPr lang="da-DK" sz="1400" dirty="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endParaRPr lang="da-DK" sz="1400" dirty="0" smtClean="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da-DK" sz="1400" dirty="0" smtClean="0">
                <a:ea typeface="Verdana" panose="020B0604030504040204" pitchFamily="34" charset="0"/>
                <a:cs typeface="Verdana" panose="020B0604030504040204" pitchFamily="34" charset="0"/>
              </a:rPr>
              <a:t>Den </a:t>
            </a:r>
            <a:r>
              <a:rPr lang="da-DK" sz="1400" dirty="0">
                <a:ea typeface="Verdana" panose="020B0604030504040204" pitchFamily="34" charset="0"/>
                <a:cs typeface="Verdana" panose="020B0604030504040204" pitchFamily="34" charset="0"/>
              </a:rPr>
              <a:t>7. maj 2018 offentliggøres AB-udvalget betænkningen med de endelige versioner af AB 18, ABT 18 og ABR 18. I tillæg til disse grunddokumenter offentliggør AB-udvalget 4 nye appendikser, som fremover kan vedtages i tillæg til AB 18. De 4 appendikser regulerer:</a:t>
            </a:r>
          </a:p>
          <a:p>
            <a:pPr lvl="2">
              <a:buFont typeface="+mj-lt"/>
              <a:buAutoNum type="arabicPeriod"/>
            </a:pPr>
            <a:r>
              <a:rPr lang="da-DK" sz="1400" dirty="0">
                <a:ea typeface="Verdana" panose="020B0604030504040204" pitchFamily="34" charset="0"/>
                <a:cs typeface="Verdana" panose="020B0604030504040204" pitchFamily="34" charset="0"/>
              </a:rPr>
              <a:t>Projektudvikling</a:t>
            </a:r>
          </a:p>
          <a:p>
            <a:pPr lvl="2">
              <a:buFont typeface="+mj-lt"/>
              <a:buAutoNum type="arabicPeriod"/>
            </a:pPr>
            <a:r>
              <a:rPr lang="da-DK" sz="1400" dirty="0">
                <a:ea typeface="Verdana" panose="020B0604030504040204" pitchFamily="34" charset="0"/>
                <a:cs typeface="Verdana" panose="020B0604030504040204" pitchFamily="34" charset="0"/>
              </a:rPr>
              <a:t>Projektoptimering</a:t>
            </a:r>
          </a:p>
          <a:p>
            <a:pPr lvl="2">
              <a:buFont typeface="+mj-lt"/>
              <a:buAutoNum type="arabicPeriod"/>
            </a:pPr>
            <a:r>
              <a:rPr lang="da-DK" sz="1400" dirty="0">
                <a:ea typeface="Verdana" panose="020B0604030504040204" pitchFamily="34" charset="0"/>
                <a:cs typeface="Verdana" panose="020B0604030504040204" pitchFamily="34" charset="0"/>
              </a:rPr>
              <a:t>Driftskrav</a:t>
            </a:r>
          </a:p>
          <a:p>
            <a:pPr lvl="2">
              <a:buFont typeface="+mj-lt"/>
              <a:buAutoNum type="arabicPeriod"/>
            </a:pPr>
            <a:r>
              <a:rPr lang="da-DK" sz="1400" dirty="0">
                <a:ea typeface="Verdana" panose="020B0604030504040204" pitchFamily="34" charset="0"/>
                <a:cs typeface="Verdana" panose="020B0604030504040204" pitchFamily="34" charset="0"/>
              </a:rPr>
              <a:t>Incitamentsbestemmelser</a:t>
            </a:r>
          </a:p>
          <a:p>
            <a:pPr lvl="2">
              <a:buFont typeface="+mj-lt"/>
              <a:buAutoNum type="arabicPeriod"/>
            </a:pPr>
            <a:endParaRPr lang="da-DK" sz="1400" dirty="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da-DK" sz="1400" dirty="0">
                <a:ea typeface="Verdana" panose="020B0604030504040204" pitchFamily="34" charset="0"/>
                <a:cs typeface="Verdana" panose="020B0604030504040204" pitchFamily="34" charset="0"/>
              </a:rPr>
              <a:t>Derudover offentliggør AB-udvalget forenklede versioner af AB 18 og ABR 18, som er tænkt anvendt ved mindre byggeopgaver.</a:t>
            </a:r>
          </a:p>
          <a:p>
            <a:pPr marL="171450" indent="-171450">
              <a:buFont typeface="Arial" panose="020B0604020202020204" pitchFamily="34" charset="0"/>
              <a:buChar char="•"/>
            </a:pPr>
            <a:endParaRPr lang="da-DK" sz="1400" dirty="0" smtClean="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da-DK" sz="1400" dirty="0" smtClean="0">
                <a:ea typeface="Verdana" panose="020B0604030504040204" pitchFamily="34" charset="0"/>
                <a:cs typeface="Verdana" panose="020B0604030504040204" pitchFamily="34" charset="0"/>
              </a:rPr>
              <a:t>Det </a:t>
            </a:r>
            <a:r>
              <a:rPr lang="da-DK" sz="1400" dirty="0">
                <a:ea typeface="Verdana" panose="020B0604030504040204" pitchFamily="34" charset="0"/>
                <a:cs typeface="Verdana" panose="020B0604030504040204" pitchFamily="34" charset="0"/>
              </a:rPr>
              <a:t>er hensigten, at det skal vedrøre offentlige udbud efter 1. januar 2019, men implementering er endnu ikke afklaret</a:t>
            </a:r>
            <a:r>
              <a:rPr lang="da-DK" sz="1400" dirty="0" smtClean="0">
                <a:ea typeface="Verdana" panose="020B0604030504040204" pitchFamily="34" charset="0"/>
                <a:cs typeface="Verdana" panose="020B0604030504040204" pitchFamily="34" charset="0"/>
              </a:rPr>
              <a:t>.</a:t>
            </a:r>
            <a:endParaRPr lang="da-DK" sz="1400" dirty="0">
              <a:ea typeface="Verdana" panose="020B0604030504040204" pitchFamily="34" charset="0"/>
              <a:cs typeface="Verdana" panose="020B0604030504040204" pitchFamily="34" charset="0"/>
            </a:endParaRPr>
          </a:p>
        </p:txBody>
      </p:sp>
      <p:sp>
        <p:nvSpPr>
          <p:cNvPr id="8" name="Tekstfelt 7"/>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Status AB-arbejdet</a:t>
            </a:r>
            <a:endParaRPr lang="da-DK" sz="1000" i="1" dirty="0">
              <a:solidFill>
                <a:sysClr val="windowText" lastClr="000000"/>
              </a:solidFill>
            </a:endParaRPr>
          </a:p>
        </p:txBody>
      </p:sp>
    </p:spTree>
    <p:extLst>
      <p:ext uri="{BB962C8B-B14F-4D97-AF65-F5344CB8AC3E}">
        <p14:creationId xmlns:p14="http://schemas.microsoft.com/office/powerpoint/2010/main" val="296813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 calcmode="lin" valueType="num">
                                      <p:cBhvr additive="base">
                                        <p:cTn id="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6" end="6"/>
                                            </p:txEl>
                                          </p:spTgt>
                                        </p:tgtEl>
                                        <p:attrNameLst>
                                          <p:attrName>style.visibility</p:attrName>
                                        </p:attrNameLst>
                                      </p:cBhvr>
                                      <p:to>
                                        <p:strVal val="visible"/>
                                      </p:to>
                                    </p:set>
                                    <p:anim calcmode="lin" valueType="num">
                                      <p:cBhvr additive="base">
                                        <p:cTn id="1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xEl>
                                              <p:pRg st="7" end="7"/>
                                            </p:txEl>
                                          </p:spTgt>
                                        </p:tgtEl>
                                        <p:attrNameLst>
                                          <p:attrName>style.visibility</p:attrName>
                                        </p:attrNameLst>
                                      </p:cBhvr>
                                      <p:to>
                                        <p:strVal val="visible"/>
                                      </p:to>
                                    </p:set>
                                    <p:anim calcmode="lin" valueType="num">
                                      <p:cBhvr additive="base">
                                        <p:cTn id="17"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xEl>
                                              <p:pRg st="8" end="8"/>
                                            </p:txEl>
                                          </p:spTgt>
                                        </p:tgtEl>
                                        <p:attrNameLst>
                                          <p:attrName>style.visibility</p:attrName>
                                        </p:attrNameLst>
                                      </p:cBhvr>
                                      <p:to>
                                        <p:strVal val="visible"/>
                                      </p:to>
                                    </p:set>
                                    <p:anim calcmode="lin" valueType="num">
                                      <p:cBhvr additive="base">
                                        <p:cTn id="21"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xEl>
                                              <p:pRg st="9" end="9"/>
                                            </p:txEl>
                                          </p:spTgt>
                                        </p:tgtEl>
                                        <p:attrNameLst>
                                          <p:attrName>style.visibility</p:attrName>
                                        </p:attrNameLst>
                                      </p:cBhvr>
                                      <p:to>
                                        <p:strVal val="visible"/>
                                      </p:to>
                                    </p:set>
                                    <p:anim calcmode="lin" valueType="num">
                                      <p:cBhvr additive="base">
                                        <p:cTn id="25"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xEl>
                                              <p:pRg st="10" end="10"/>
                                            </p:txEl>
                                          </p:spTgt>
                                        </p:tgtEl>
                                        <p:attrNameLst>
                                          <p:attrName>style.visibility</p:attrName>
                                        </p:attrNameLst>
                                      </p:cBhvr>
                                      <p:to>
                                        <p:strVal val="visible"/>
                                      </p:to>
                                    </p:set>
                                    <p:anim calcmode="lin" valueType="num">
                                      <p:cBhvr additive="base">
                                        <p:cTn id="29"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xEl>
                                              <p:pRg st="12" end="12"/>
                                            </p:txEl>
                                          </p:spTgt>
                                        </p:tgtEl>
                                        <p:attrNameLst>
                                          <p:attrName>style.visibility</p:attrName>
                                        </p:attrNameLst>
                                      </p:cBhvr>
                                      <p:to>
                                        <p:strVal val="visible"/>
                                      </p:to>
                                    </p:set>
                                    <p:anim calcmode="lin" valueType="num">
                                      <p:cBhvr additive="base">
                                        <p:cTn id="33" dur="500" fill="hold"/>
                                        <p:tgtEl>
                                          <p:spTgt spid="11">
                                            <p:txEl>
                                              <p:pRg st="12" end="1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
                                            <p:txEl>
                                              <p:pRg st="14" end="14"/>
                                            </p:txEl>
                                          </p:spTgt>
                                        </p:tgtEl>
                                        <p:attrNameLst>
                                          <p:attrName>style.visibility</p:attrName>
                                        </p:attrNameLst>
                                      </p:cBhvr>
                                      <p:to>
                                        <p:strVal val="visible"/>
                                      </p:to>
                                    </p:set>
                                    <p:anim calcmode="lin" valueType="num">
                                      <p:cBhvr additive="base">
                                        <p:cTn id="39" dur="500" fill="hold"/>
                                        <p:tgtEl>
                                          <p:spTgt spid="11">
                                            <p:txEl>
                                              <p:pRg st="14" end="1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822960" y="3075540"/>
            <a:ext cx="7543800" cy="1143000"/>
          </a:xfrm>
        </p:spPr>
        <p:txBody>
          <a:bodyPr anchor="ctr"/>
          <a:lstStyle/>
          <a:p>
            <a:pPr algn="ctr">
              <a:spcBef>
                <a:spcPts val="0"/>
              </a:spcBef>
              <a:spcAft>
                <a:spcPts val="0"/>
              </a:spcAft>
              <a:defRPr/>
            </a:pPr>
            <a:r>
              <a:rPr lang="da-DK" b="1" dirty="0" smtClean="0"/>
              <a:t>Debat?</a:t>
            </a:r>
            <a:endParaRPr lang="da-DK" dirty="0"/>
          </a:p>
        </p:txBody>
      </p:sp>
      <p:grpSp>
        <p:nvGrpSpPr>
          <p:cNvPr id="4" name="Gruppe 3"/>
          <p:cNvGrpSpPr/>
          <p:nvPr/>
        </p:nvGrpSpPr>
        <p:grpSpPr>
          <a:xfrm>
            <a:off x="1596768" y="5186887"/>
            <a:ext cx="5950464" cy="771420"/>
            <a:chOff x="1423406" y="5186887"/>
            <a:chExt cx="5950464" cy="771420"/>
          </a:xfrm>
        </p:grpSpPr>
        <p:pic>
          <p:nvPicPr>
            <p:cNvPr id="5" name="Billede 4"/>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6" name="Billede 5"/>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7" name="Billede 6"/>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pic>
        <p:nvPicPr>
          <p:cNvPr id="9" name="Billed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3075539"/>
          </a:xfrm>
          <a:prstGeom prst="rect">
            <a:avLst/>
          </a:prstGeom>
        </p:spPr>
      </p:pic>
    </p:spTree>
    <p:extLst>
      <p:ext uri="{BB962C8B-B14F-4D97-AF65-F5344CB8AC3E}">
        <p14:creationId xmlns:p14="http://schemas.microsoft.com/office/powerpoint/2010/main" val="40707726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a-DK" sz="1400" dirty="0"/>
          </a:p>
          <a:p>
            <a:pPr marL="0" indent="0">
              <a:buNone/>
            </a:pPr>
            <a:r>
              <a:rPr lang="da-DK" sz="1400" i="1" dirty="0"/>
              <a:t>”Hovedformålet med revisionen af AB-systemet er at skabe et aftalegrundlag, som kan </a:t>
            </a:r>
            <a:r>
              <a:rPr lang="da-DK" sz="1400" i="1" dirty="0">
                <a:solidFill>
                  <a:srgbClr val="FF0000"/>
                </a:solidFill>
              </a:rPr>
              <a:t>håndtere den udvikling såvel teknisk, kompetencefordelingsmæssigt som procesmæssigt, som finder sted i byggebranchen</a:t>
            </a:r>
            <a:r>
              <a:rPr lang="da-DK" sz="1400" i="1" dirty="0"/>
              <a:t>. Samtidig skal aftalegrundlaget være </a:t>
            </a:r>
            <a:r>
              <a:rPr lang="da-DK" sz="1400" i="1" dirty="0">
                <a:solidFill>
                  <a:srgbClr val="FF0000"/>
                </a:solidFill>
              </a:rPr>
              <a:t>fremtidssikret </a:t>
            </a:r>
            <a:r>
              <a:rPr lang="da-DK" sz="1400" i="1" dirty="0"/>
              <a:t>til imødekommelse af branchens udvikling også i fremtiden. Herudover skal revisionen medvirke til at </a:t>
            </a:r>
            <a:r>
              <a:rPr lang="da-DK" sz="1400" i="1" dirty="0">
                <a:solidFill>
                  <a:srgbClr val="FF0000"/>
                </a:solidFill>
              </a:rPr>
              <a:t>fremme produktivitet og konkurrence i byggebranchen</a:t>
            </a:r>
            <a:r>
              <a:rPr lang="da-DK" sz="1400" i="1" dirty="0"/>
              <a:t>, herunder også konkurrence med udenlandske parter, samt </a:t>
            </a:r>
            <a:r>
              <a:rPr lang="da-DK" sz="1400" i="1" dirty="0">
                <a:solidFill>
                  <a:srgbClr val="FF0000"/>
                </a:solidFill>
              </a:rPr>
              <a:t>mindske tvister og konflikter</a:t>
            </a:r>
            <a:r>
              <a:rPr lang="da-DK" sz="1400" i="1" dirty="0"/>
              <a:t> for herved at fremme en generel effektivisering og produktivitetsstigning i Danmark. Revisionsarbejdet skal tillige tilgodese anvendelse af principper om totaløkonomi i byggeopgaver og – projekter. </a:t>
            </a:r>
            <a:br>
              <a:rPr lang="da-DK" sz="1400" i="1" dirty="0"/>
            </a:br>
            <a:r>
              <a:rPr lang="da-DK" sz="1400" i="1" dirty="0"/>
              <a:t>Et </a:t>
            </a:r>
            <a:r>
              <a:rPr lang="da-DK" sz="1400" i="1" dirty="0">
                <a:solidFill>
                  <a:srgbClr val="FF0000"/>
                </a:solidFill>
              </a:rPr>
              <a:t>revideret AB-system skal kunne anvendes som aftalegrundlag uanset entreprisens størrelse og omfang</a:t>
            </a:r>
            <a:r>
              <a:rPr lang="da-DK" sz="1400" i="1" dirty="0"/>
              <a:t>, og skal danne den juridiske ramme for forskellige entrepriseretlige projekter, herunder byggearbejder, hvor der projekteres sideløbende med opførelse. </a:t>
            </a:r>
          </a:p>
          <a:p>
            <a:pPr marL="0" indent="0">
              <a:buNone/>
            </a:pPr>
            <a:r>
              <a:rPr lang="da-DK" sz="1400" i="1" dirty="0"/>
              <a:t>For at skabe et fremtidssikret AB-system skal der i revisionsarbejdet ses på tilrettelæggelsen af en struktur, som løbende kan håndtere opdateringer og ændringer i AB-systemet. </a:t>
            </a:r>
            <a:endParaRPr lang="da-DK" sz="1400" dirty="0"/>
          </a:p>
          <a:p>
            <a:pPr marL="0" indent="0">
              <a:buNone/>
            </a:pPr>
            <a:r>
              <a:rPr lang="da-DK" sz="1400" i="1" dirty="0"/>
              <a:t>Et revideret AB-system skal være gennemsigtigt og mere </a:t>
            </a:r>
            <a:r>
              <a:rPr lang="da-DK" sz="1400" i="1" dirty="0">
                <a:solidFill>
                  <a:srgbClr val="FF0000"/>
                </a:solidFill>
              </a:rPr>
              <a:t>internationalt genkendeligt og kunne understøtte aftaleindgåelse med udenlandske parter</a:t>
            </a:r>
            <a:r>
              <a:rPr lang="da-DK" sz="1400" i="1" dirty="0"/>
              <a:t>.”</a:t>
            </a:r>
            <a:endParaRPr lang="da-DK" sz="1400" dirty="0">
              <a:latin typeface="Open Sans" charset="0"/>
            </a:endParaRPr>
          </a:p>
        </p:txBody>
      </p:sp>
      <p:sp>
        <p:nvSpPr>
          <p:cNvPr id="5" name="Rektangel 4">
            <a:extLst>
              <a:ext uri="{FF2B5EF4-FFF2-40B4-BE49-F238E27FC236}">
                <a16:creationId xmlns:a16="http://schemas.microsoft.com/office/drawing/2014/main" xmlns="" id="{7184628A-EF04-4B7B-9CE0-69B56B740BFC}"/>
              </a:ext>
            </a:extLst>
          </p:cNvPr>
          <p:cNvSpPr/>
          <p:nvPr/>
        </p:nvSpPr>
        <p:spPr>
          <a:xfrm>
            <a:off x="722313" y="687020"/>
            <a:ext cx="3397853" cy="461665"/>
          </a:xfrm>
          <a:prstGeom prst="rect">
            <a:avLst/>
          </a:prstGeom>
        </p:spPr>
        <p:txBody>
          <a:bodyPr wrap="none">
            <a:spAutoFit/>
          </a:bodyPr>
          <a:lstStyle/>
          <a:p>
            <a:pPr marL="0" indent="0">
              <a:buNone/>
            </a:pPr>
            <a:r>
              <a:rPr lang="da-DK" sz="2400" dirty="0"/>
              <a:t>Uddrag af kommissorium;</a:t>
            </a:r>
          </a:p>
        </p:txBody>
      </p:sp>
    </p:spTree>
    <p:extLst>
      <p:ext uri="{BB962C8B-B14F-4D97-AF65-F5344CB8AC3E}">
        <p14:creationId xmlns:p14="http://schemas.microsoft.com/office/powerpoint/2010/main" val="143258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 calcmode="lin" valueType="num">
                                      <p:cBhvr additive="base">
                                        <p:cTn id="1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 calcmode="lin" valueType="num">
                                      <p:cBhvr additive="base">
                                        <p:cTn id="1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r>
              <a:rPr lang="da-DK" sz="2200" dirty="0"/>
              <a:t>Indholdet af AB 18/ABR 18 </a:t>
            </a:r>
          </a:p>
        </p:txBody>
      </p:sp>
      <p:sp>
        <p:nvSpPr>
          <p:cNvPr id="11" name="Pladsholder til tekst 1"/>
          <p:cNvSpPr txBox="1">
            <a:spLocks/>
          </p:cNvSpPr>
          <p:nvPr/>
        </p:nvSpPr>
        <p:spPr>
          <a:xfrm>
            <a:off x="722313" y="1095470"/>
            <a:ext cx="7772400" cy="4685220"/>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da-DK" sz="2000" dirty="0">
                <a:ea typeface="Verdana" panose="020B0604030504040204" pitchFamily="34" charset="0"/>
                <a:cs typeface="Verdana" panose="020B0604030504040204" pitchFamily="34" charset="0"/>
              </a:rPr>
              <a:t>Overordnet nyt i AB 18/ABR </a:t>
            </a:r>
            <a:r>
              <a:rPr lang="da-DK" sz="2000" dirty="0" smtClean="0">
                <a:ea typeface="Verdana" panose="020B0604030504040204" pitchFamily="34" charset="0"/>
                <a:cs typeface="Verdana" panose="020B0604030504040204" pitchFamily="34" charset="0"/>
              </a:rPr>
              <a:t>18?</a:t>
            </a:r>
          </a:p>
          <a:p>
            <a:pPr marL="0" lvl="0" indent="0">
              <a:buNone/>
            </a:pPr>
            <a:endParaRPr lang="da-DK" sz="2000" dirty="0">
              <a:solidFill>
                <a:srgbClr val="87764E"/>
              </a:solidFill>
              <a:ea typeface="Verdana" panose="020B0604030504040204" pitchFamily="34" charset="0"/>
              <a:cs typeface="Verdana" panose="020B0604030504040204" pitchFamily="34" charset="0"/>
            </a:endParaRPr>
          </a:p>
          <a:p>
            <a:r>
              <a:rPr lang="da-DK" sz="2000" dirty="0" smtClean="0">
                <a:ea typeface="Verdana" panose="020B0604030504040204" pitchFamily="34" charset="0"/>
                <a:cs typeface="Verdana" panose="020B0604030504040204" pitchFamily="34" charset="0"/>
              </a:rPr>
              <a:t>AB </a:t>
            </a:r>
            <a:r>
              <a:rPr lang="da-DK" sz="2000" dirty="0">
                <a:ea typeface="Verdana" panose="020B0604030504040204" pitchFamily="34" charset="0"/>
                <a:cs typeface="Verdana" panose="020B0604030504040204" pitchFamily="34" charset="0"/>
              </a:rPr>
              <a:t>er vokset fra 47 §’er til 69 §</a:t>
            </a:r>
            <a:r>
              <a:rPr lang="da-DK" sz="2000" dirty="0" smtClean="0">
                <a:ea typeface="Verdana" panose="020B0604030504040204" pitchFamily="34" charset="0"/>
                <a:cs typeface="Verdana" panose="020B0604030504040204" pitchFamily="34" charset="0"/>
              </a:rPr>
              <a:t>’er.</a:t>
            </a:r>
          </a:p>
          <a:p>
            <a:pPr marL="0" indent="0">
              <a:buNone/>
            </a:pPr>
            <a:endParaRPr lang="da-DK" sz="2000" dirty="0" smtClean="0">
              <a:ea typeface="Verdana" panose="020B0604030504040204" pitchFamily="34" charset="0"/>
              <a:cs typeface="Verdana" panose="020B0604030504040204" pitchFamily="34" charset="0"/>
            </a:endParaRPr>
          </a:p>
          <a:p>
            <a:r>
              <a:rPr lang="da-DK" sz="2000" dirty="0" smtClean="0">
                <a:ea typeface="Verdana" panose="020B0604030504040204" pitchFamily="34" charset="0"/>
                <a:cs typeface="Verdana" panose="020B0604030504040204" pitchFamily="34" charset="0"/>
              </a:rPr>
              <a:t>ABR og AB samordnet</a:t>
            </a:r>
            <a:endParaRPr lang="da-DK" sz="2000" dirty="0">
              <a:ea typeface="Verdana" panose="020B0604030504040204" pitchFamily="34" charset="0"/>
              <a:cs typeface="Verdana" panose="020B0604030504040204" pitchFamily="34" charset="0"/>
            </a:endParaRPr>
          </a:p>
          <a:p>
            <a:endParaRPr lang="da-DK" sz="2000" dirty="0" smtClean="0">
              <a:ea typeface="Verdana" panose="020B0604030504040204" pitchFamily="34" charset="0"/>
              <a:cs typeface="Verdana" panose="020B0604030504040204" pitchFamily="34" charset="0"/>
            </a:endParaRPr>
          </a:p>
          <a:p>
            <a:r>
              <a:rPr lang="da-DK" sz="2000" dirty="0" smtClean="0">
                <a:ea typeface="Verdana" panose="020B0604030504040204" pitchFamily="34" charset="0"/>
                <a:cs typeface="Verdana" panose="020B0604030504040204" pitchFamily="34" charset="0"/>
              </a:rPr>
              <a:t>”Kodificering” </a:t>
            </a:r>
            <a:r>
              <a:rPr lang="da-DK" sz="2000" dirty="0">
                <a:ea typeface="Verdana" panose="020B0604030504040204" pitchFamily="34" charset="0"/>
                <a:cs typeface="Verdana" panose="020B0604030504040204" pitchFamily="34" charset="0"/>
              </a:rPr>
              <a:t>af gældende </a:t>
            </a:r>
            <a:r>
              <a:rPr lang="da-DK" sz="2000" dirty="0" smtClean="0">
                <a:ea typeface="Verdana" panose="020B0604030504040204" pitchFamily="34" charset="0"/>
                <a:cs typeface="Verdana" panose="020B0604030504040204" pitchFamily="34" charset="0"/>
              </a:rPr>
              <a:t>voldgiftspraksis </a:t>
            </a:r>
            <a:r>
              <a:rPr lang="da-DK" sz="2000" dirty="0">
                <a:ea typeface="Verdana" panose="020B0604030504040204" pitchFamily="34" charset="0"/>
                <a:cs typeface="Verdana" panose="020B0604030504040204" pitchFamily="34" charset="0"/>
              </a:rPr>
              <a:t>og ofte anvendte </a:t>
            </a:r>
            <a:r>
              <a:rPr lang="da-DK" sz="2000" dirty="0" smtClean="0">
                <a:ea typeface="Verdana" panose="020B0604030504040204" pitchFamily="34" charset="0"/>
                <a:cs typeface="Verdana" panose="020B0604030504040204" pitchFamily="34" charset="0"/>
              </a:rPr>
              <a:t>cirkulærer (fastpriscirkulæret, vintercirkulæret, </a:t>
            </a:r>
            <a:r>
              <a:rPr lang="da-DK" sz="2000" dirty="0" err="1" smtClean="0">
                <a:ea typeface="Verdana" panose="020B0604030504040204" pitchFamily="34" charset="0"/>
                <a:cs typeface="Verdana" panose="020B0604030504040204" pitchFamily="34" charset="0"/>
              </a:rPr>
              <a:t>kvalitetssikringsbkg</a:t>
            </a:r>
            <a:r>
              <a:rPr lang="da-DK" sz="2000" dirty="0" smtClean="0">
                <a:ea typeface="Verdana" panose="020B0604030504040204" pitchFamily="34" charset="0"/>
                <a:cs typeface="Verdana" panose="020B0604030504040204" pitchFamily="34" charset="0"/>
              </a:rPr>
              <a:t>.)</a:t>
            </a:r>
          </a:p>
          <a:p>
            <a:pPr marL="0" indent="0">
              <a:buNone/>
            </a:pPr>
            <a:endParaRPr lang="da-DK" sz="2000" dirty="0" smtClean="0">
              <a:ea typeface="Verdana" panose="020B0604030504040204" pitchFamily="34" charset="0"/>
              <a:cs typeface="Verdana" panose="020B0604030504040204" pitchFamily="34" charset="0"/>
            </a:endParaRPr>
          </a:p>
          <a:p>
            <a:r>
              <a:rPr lang="da-DK" sz="2000" dirty="0" smtClean="0">
                <a:ea typeface="Verdana" panose="020B0604030504040204" pitchFamily="34" charset="0"/>
                <a:cs typeface="Verdana" panose="020B0604030504040204" pitchFamily="34" charset="0"/>
              </a:rPr>
              <a:t>Udbygning/ændringer i betydeligt omfang</a:t>
            </a:r>
          </a:p>
          <a:p>
            <a:pPr marL="0" indent="0">
              <a:buNone/>
            </a:pPr>
            <a:endParaRPr lang="da-DK" sz="2000" dirty="0" smtClean="0">
              <a:ea typeface="Verdana" panose="020B0604030504040204" pitchFamily="34" charset="0"/>
              <a:cs typeface="Verdana" panose="020B0604030504040204" pitchFamily="34" charset="0"/>
            </a:endParaRPr>
          </a:p>
          <a:p>
            <a:r>
              <a:rPr lang="da-DK" sz="2000" dirty="0" smtClean="0">
                <a:ea typeface="Verdana" panose="020B0604030504040204" pitchFamily="34" charset="0"/>
                <a:cs typeface="Verdana" panose="020B0604030504040204" pitchFamily="34" charset="0"/>
              </a:rPr>
              <a:t>Og </a:t>
            </a:r>
            <a:r>
              <a:rPr lang="da-DK" sz="2000" dirty="0">
                <a:ea typeface="Verdana" panose="020B0604030504040204" pitchFamily="34" charset="0"/>
                <a:cs typeface="Verdana" panose="020B0604030504040204" pitchFamily="34" charset="0"/>
              </a:rPr>
              <a:t>nu til trailerne….</a:t>
            </a:r>
          </a:p>
        </p:txBody>
      </p:sp>
      <p:sp>
        <p:nvSpPr>
          <p:cNvPr id="8" name="Tekstfelt 7"/>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Status AB-arbejdet</a:t>
            </a:r>
            <a:endParaRPr lang="da-DK" sz="1000" i="1" dirty="0">
              <a:solidFill>
                <a:sysClr val="windowText" lastClr="000000"/>
              </a:solidFill>
            </a:endParaRPr>
          </a:p>
        </p:txBody>
      </p:sp>
    </p:spTree>
    <p:extLst>
      <p:ext uri="{BB962C8B-B14F-4D97-AF65-F5344CB8AC3E}">
        <p14:creationId xmlns:p14="http://schemas.microsoft.com/office/powerpoint/2010/main" val="234471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anim calcmode="lin" valueType="num">
                                      <p:cBhvr additive="base">
                                        <p:cTn id="31"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10" end="10"/>
                                            </p:txEl>
                                          </p:spTgt>
                                        </p:tgtEl>
                                        <p:attrNameLst>
                                          <p:attrName>style.visibility</p:attrName>
                                        </p:attrNameLst>
                                      </p:cBhvr>
                                      <p:to>
                                        <p:strVal val="visible"/>
                                      </p:to>
                                    </p:set>
                                    <p:anim calcmode="lin" valueType="num">
                                      <p:cBhvr additive="base">
                                        <p:cTn id="37"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822960" y="3075540"/>
            <a:ext cx="7543800" cy="1143000"/>
          </a:xfrm>
        </p:spPr>
        <p:txBody>
          <a:bodyPr anchor="ctr"/>
          <a:lstStyle/>
          <a:p>
            <a:pPr algn="ctr">
              <a:spcBef>
                <a:spcPts val="0"/>
              </a:spcBef>
              <a:spcAft>
                <a:spcPts val="0"/>
              </a:spcAft>
              <a:defRPr/>
            </a:pPr>
            <a:r>
              <a:rPr lang="da-DK" b="1" dirty="0" smtClean="0"/>
              <a:t>TRAILER 1:</a:t>
            </a:r>
          </a:p>
          <a:p>
            <a:pPr algn="ctr"/>
            <a:r>
              <a:rPr lang="da-DK" dirty="0"/>
              <a:t>Harmonisering af AB og ABR</a:t>
            </a:r>
          </a:p>
        </p:txBody>
      </p:sp>
      <p:grpSp>
        <p:nvGrpSpPr>
          <p:cNvPr id="4" name="Gruppe 3"/>
          <p:cNvGrpSpPr/>
          <p:nvPr/>
        </p:nvGrpSpPr>
        <p:grpSpPr>
          <a:xfrm>
            <a:off x="1596768" y="5186887"/>
            <a:ext cx="5950464" cy="771420"/>
            <a:chOff x="1423406" y="5186887"/>
            <a:chExt cx="5950464" cy="771420"/>
          </a:xfrm>
        </p:grpSpPr>
        <p:pic>
          <p:nvPicPr>
            <p:cNvPr id="5" name="Billede 4"/>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6" name="Billede 5"/>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7" name="Billede 6"/>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pic>
        <p:nvPicPr>
          <p:cNvPr id="9" name="Billed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3075539"/>
          </a:xfrm>
          <a:prstGeom prst="rect">
            <a:avLst/>
          </a:prstGeom>
        </p:spPr>
      </p:pic>
    </p:spTree>
    <p:extLst>
      <p:ext uri="{BB962C8B-B14F-4D97-AF65-F5344CB8AC3E}">
        <p14:creationId xmlns:p14="http://schemas.microsoft.com/office/powerpoint/2010/main" val="2508566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596768" y="5186887"/>
            <a:ext cx="5950464" cy="771420"/>
            <a:chOff x="1423406" y="5186887"/>
            <a:chExt cx="5950464" cy="771420"/>
          </a:xfrm>
        </p:grpSpPr>
        <p:pic>
          <p:nvPicPr>
            <p:cNvPr id="2" name="Billed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581870" y="5558308"/>
              <a:ext cx="792000" cy="399999"/>
            </a:xfrm>
            <a:prstGeom prst="rect">
              <a:avLst/>
            </a:prstGeom>
          </p:spPr>
        </p:pic>
        <p:pic>
          <p:nvPicPr>
            <p:cNvPr id="3" name="Billede 2"/>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452638" y="5186887"/>
              <a:ext cx="1620000" cy="771420"/>
            </a:xfrm>
            <a:prstGeom prst="rect">
              <a:avLst/>
            </a:prstGeom>
          </p:spPr>
        </p:pic>
        <p:pic>
          <p:nvPicPr>
            <p:cNvPr id="4" name="Billed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3406" y="5466102"/>
              <a:ext cx="2520000" cy="492205"/>
            </a:xfrm>
            <a:prstGeom prst="rect">
              <a:avLst/>
            </a:prstGeom>
          </p:spPr>
        </p:pic>
      </p:grpSp>
      <p:sp>
        <p:nvSpPr>
          <p:cNvPr id="10" name="Titel 1"/>
          <p:cNvSpPr txBox="1">
            <a:spLocks/>
          </p:cNvSpPr>
          <p:nvPr/>
        </p:nvSpPr>
        <p:spPr>
          <a:xfrm>
            <a:off x="457200" y="204566"/>
            <a:ext cx="8229600" cy="662534"/>
          </a:xfrm>
          <a:prstGeom prst="rect">
            <a:avLst/>
          </a:prstGeom>
        </p:spPr>
        <p:txBody>
          <a:bodyPr anchor="ctr"/>
          <a:lstStyle>
            <a:lvl1pPr marL="571500" indent="-571500" algn="ctr" defTabSz="457200" rtl="0" eaLnBrk="1" fontAlgn="base" hangingPunct="1">
              <a:spcBef>
                <a:spcPct val="0"/>
              </a:spcBef>
              <a:spcAft>
                <a:spcPct val="0"/>
              </a:spcAft>
              <a:buFont typeface="Arial" charset="0"/>
              <a:buChar char="•"/>
              <a:defRPr sz="4400" kern="1200">
                <a:solidFill>
                  <a:schemeClr val="tx1"/>
                </a:solidFill>
                <a:latin typeface="Open Sans"/>
                <a:ea typeface="ＭＳ Ｐゴシック" charset="0"/>
                <a:cs typeface="ＭＳ Ｐゴシック" charset="0"/>
              </a:defRPr>
            </a:lvl1pPr>
            <a:lvl2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2pPr>
            <a:lvl3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3pPr>
            <a:lvl4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4pPr>
            <a:lvl5pPr marL="5715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5pPr>
            <a:lvl6pPr marL="10287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6pPr>
            <a:lvl7pPr marL="14859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7pPr>
            <a:lvl8pPr marL="19431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8pPr>
            <a:lvl9pPr marL="2400300" indent="-571500" algn="ctr" defTabSz="457200" rtl="0" eaLnBrk="1" fontAlgn="base" hangingPunct="1">
              <a:spcBef>
                <a:spcPct val="0"/>
              </a:spcBef>
              <a:spcAft>
                <a:spcPct val="0"/>
              </a:spcAft>
              <a:buFont typeface="Arial" charset="0"/>
              <a:buChar char="•"/>
              <a:defRPr sz="4400">
                <a:solidFill>
                  <a:schemeClr val="tx1"/>
                </a:solidFill>
                <a:latin typeface="Open Sans" charset="0"/>
                <a:ea typeface="ＭＳ Ｐゴシック" charset="0"/>
                <a:cs typeface="ＭＳ Ｐゴシック" charset="0"/>
              </a:defRPr>
            </a:lvl9pPr>
          </a:lstStyle>
          <a:p>
            <a:pPr marL="0" indent="0" algn="l">
              <a:buNone/>
            </a:pPr>
            <a:endParaRPr lang="da-DK" sz="2200" dirty="0"/>
          </a:p>
        </p:txBody>
      </p:sp>
      <p:sp>
        <p:nvSpPr>
          <p:cNvPr id="11" name="Pladsholder til tekst 1"/>
          <p:cNvSpPr txBox="1">
            <a:spLocks/>
          </p:cNvSpPr>
          <p:nvPr/>
        </p:nvSpPr>
        <p:spPr>
          <a:xfrm>
            <a:off x="722313" y="1104524"/>
            <a:ext cx="7772400" cy="4676166"/>
          </a:xfrm>
          <a:prstGeom prst="rect">
            <a:avLst/>
          </a:prstGeom>
        </p:spPr>
        <p:txBody>
          <a:bodyPr/>
          <a:lstStyle>
            <a:lvl1pPr marL="342900" indent="-342900" algn="l" defTabSz="457200" rtl="0" eaLnBrk="1" fontAlgn="base" hangingPunct="1">
              <a:spcBef>
                <a:spcPct val="0"/>
              </a:spcBef>
              <a:spcAft>
                <a:spcPct val="0"/>
              </a:spcAft>
              <a:buFont typeface="Arial" charset="0"/>
              <a:buChar char="•"/>
              <a:defRPr sz="3200" kern="1200">
                <a:solidFill>
                  <a:schemeClr val="tx1"/>
                </a:solidFill>
                <a:latin typeface="Open Sans"/>
                <a:ea typeface="ＭＳ Ｐゴシック" charset="0"/>
                <a:cs typeface="ＭＳ Ｐゴシック" charset="0"/>
              </a:defRPr>
            </a:lvl1pPr>
            <a:lvl2pPr marL="742950" indent="-285750" algn="l" defTabSz="457200" rtl="0" eaLnBrk="1" fontAlgn="base" hangingPunct="1">
              <a:spcBef>
                <a:spcPct val="0"/>
              </a:spcBef>
              <a:spcAft>
                <a:spcPct val="0"/>
              </a:spcAft>
              <a:buFont typeface="Arial" charset="0"/>
              <a:buChar char="•"/>
              <a:defRPr sz="2800" kern="1200">
                <a:solidFill>
                  <a:schemeClr val="tx1"/>
                </a:solidFill>
                <a:latin typeface="Open Sans"/>
                <a:ea typeface="ＭＳ Ｐゴシック" charset="0"/>
                <a:cs typeface="+mn-cs"/>
              </a:defRPr>
            </a:lvl2pPr>
            <a:lvl3pPr marL="1143000" indent="-228600" algn="l" defTabSz="457200" rtl="0" eaLnBrk="1" fontAlgn="base" hangingPunct="1">
              <a:spcBef>
                <a:spcPct val="0"/>
              </a:spcBef>
              <a:spcAft>
                <a:spcPct val="0"/>
              </a:spcAft>
              <a:buFont typeface="Arial" charset="0"/>
              <a:buChar char="•"/>
              <a:defRPr sz="2400" kern="1200">
                <a:solidFill>
                  <a:schemeClr val="tx1"/>
                </a:solidFill>
                <a:latin typeface="Open Sans"/>
                <a:ea typeface="ＭＳ Ｐゴシック" charset="0"/>
                <a:cs typeface="+mn-cs"/>
              </a:defRPr>
            </a:lvl3pPr>
            <a:lvl4pPr marL="16002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Open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a-DK" sz="2000" dirty="0"/>
              <a:t>Regelsættene får samme grundlæggende struktur og </a:t>
            </a:r>
            <a:r>
              <a:rPr lang="da-DK" sz="2000" dirty="0" smtClean="0"/>
              <a:t>indhold:</a:t>
            </a:r>
          </a:p>
          <a:p>
            <a:pPr marL="0" indent="0">
              <a:buNone/>
            </a:pPr>
            <a:endParaRPr lang="da-DK" sz="2000" dirty="0" smtClean="0"/>
          </a:p>
          <a:p>
            <a:pPr lvl="1"/>
            <a:r>
              <a:rPr lang="da-DK" sz="2000" dirty="0" smtClean="0"/>
              <a:t>Rådgiver </a:t>
            </a:r>
            <a:r>
              <a:rPr lang="da-DK" sz="2000" dirty="0"/>
              <a:t>bliver markedsspiller på linje med </a:t>
            </a:r>
            <a:r>
              <a:rPr lang="da-DK" sz="2000" dirty="0" smtClean="0"/>
              <a:t>entreprenøren</a:t>
            </a:r>
          </a:p>
          <a:p>
            <a:pPr lvl="1"/>
            <a:r>
              <a:rPr lang="da-DK" sz="2000" dirty="0" smtClean="0"/>
              <a:t>Det fremgår ikke længere, at rådgiver </a:t>
            </a:r>
            <a:r>
              <a:rPr lang="da-DK" sz="2000" dirty="0"/>
              <a:t>er </a:t>
            </a:r>
            <a:r>
              <a:rPr lang="da-DK" sz="2000" dirty="0" smtClean="0"/>
              <a:t>bygherrens tillidsmand (ABR 89 1.1.1 og 1.3.1 er ændret)</a:t>
            </a:r>
          </a:p>
          <a:p>
            <a:pPr lvl="1"/>
            <a:r>
              <a:rPr lang="da-DK" sz="2000" dirty="0" smtClean="0"/>
              <a:t>ABR 89 1.2.1. udgår - </a:t>
            </a:r>
            <a:r>
              <a:rPr lang="da-DK" sz="2000" dirty="0"/>
              <a:t>k</a:t>
            </a:r>
            <a:r>
              <a:rPr lang="da-DK" sz="2000" dirty="0" smtClean="0"/>
              <a:t>an det betyde, at et </a:t>
            </a:r>
            <a:r>
              <a:rPr lang="da-DK" sz="2000" dirty="0"/>
              <a:t>juridisk ansvar for rådgiver </a:t>
            </a:r>
            <a:r>
              <a:rPr lang="da-DK" sz="2000" dirty="0" smtClean="0"/>
              <a:t>inden for </a:t>
            </a:r>
            <a:r>
              <a:rPr lang="da-DK" sz="2000" dirty="0"/>
              <a:t>opgavens </a:t>
            </a:r>
            <a:r>
              <a:rPr lang="da-DK" sz="2000" dirty="0" smtClean="0"/>
              <a:t>rammer? </a:t>
            </a:r>
          </a:p>
          <a:p>
            <a:pPr marL="457200" lvl="1" indent="0">
              <a:buNone/>
            </a:pPr>
            <a:r>
              <a:rPr lang="da-DK" sz="2000" dirty="0"/>
              <a:t>	</a:t>
            </a:r>
          </a:p>
          <a:p>
            <a:r>
              <a:rPr lang="da-DK" sz="2000" dirty="0" smtClean="0"/>
              <a:t>Eks</a:t>
            </a:r>
            <a:r>
              <a:rPr lang="da-DK" sz="2000" dirty="0"/>
              <a:t>. Ekstrakrav, </a:t>
            </a:r>
            <a:r>
              <a:rPr lang="da-DK" sz="2000" dirty="0" smtClean="0"/>
              <a:t>mangelafhjælpning</a:t>
            </a:r>
            <a:r>
              <a:rPr lang="da-DK" sz="2000" dirty="0"/>
              <a:t>, </a:t>
            </a:r>
            <a:r>
              <a:rPr lang="da-DK" sz="2000" dirty="0" smtClean="0"/>
              <a:t>tvisteløsning</a:t>
            </a:r>
            <a:r>
              <a:rPr lang="da-DK" sz="2000" dirty="0"/>
              <a:t>, f.eks. Hurtig </a:t>
            </a:r>
            <a:r>
              <a:rPr lang="da-DK" sz="2000" dirty="0" smtClean="0"/>
              <a:t>Afgørelse</a:t>
            </a:r>
          </a:p>
          <a:p>
            <a:pPr marL="0" indent="0">
              <a:buNone/>
            </a:pPr>
            <a:endParaRPr lang="da-DK" sz="2000" dirty="0"/>
          </a:p>
          <a:p>
            <a:r>
              <a:rPr lang="da-DK" sz="2000" dirty="0" smtClean="0"/>
              <a:t>Forsikringsafdækning</a:t>
            </a:r>
            <a:r>
              <a:rPr lang="da-DK" sz="2000" dirty="0"/>
              <a:t>.</a:t>
            </a:r>
          </a:p>
          <a:p>
            <a:pPr marL="0" indent="0">
              <a:buNone/>
            </a:pPr>
            <a:endParaRPr lang="da-DK" sz="2000" dirty="0"/>
          </a:p>
          <a:p>
            <a:r>
              <a:rPr lang="da-DK" sz="2000" dirty="0" smtClean="0"/>
              <a:t>Hvad er konsekvensen for bygherren? Øget administration?</a:t>
            </a:r>
            <a:endParaRPr lang="da-DK" sz="2000" dirty="0"/>
          </a:p>
        </p:txBody>
      </p:sp>
      <p:sp>
        <p:nvSpPr>
          <p:cNvPr id="5" name="Tekstfelt 4"/>
          <p:cNvSpPr txBox="1"/>
          <p:nvPr/>
        </p:nvSpPr>
        <p:spPr>
          <a:xfrm>
            <a:off x="6505302" y="204566"/>
            <a:ext cx="2499361" cy="246221"/>
          </a:xfrm>
          <a:prstGeom prst="rect">
            <a:avLst/>
          </a:prstGeom>
          <a:noFill/>
        </p:spPr>
        <p:txBody>
          <a:bodyPr wrap="square" rtlCol="0">
            <a:spAutoFit/>
          </a:bodyPr>
          <a:lstStyle/>
          <a:p>
            <a:pPr algn="r"/>
            <a:r>
              <a:rPr lang="da-DK" sz="1000" i="1" dirty="0" smtClean="0">
                <a:solidFill>
                  <a:sysClr val="windowText" lastClr="000000"/>
                </a:solidFill>
              </a:rPr>
              <a:t>Trailer 1 - ABR harmonisering</a:t>
            </a:r>
            <a:endParaRPr lang="da-DK" sz="1000" i="1" dirty="0">
              <a:solidFill>
                <a:sysClr val="windowText" lastClr="000000"/>
              </a:solidFill>
            </a:endParaRPr>
          </a:p>
        </p:txBody>
      </p:sp>
    </p:spTree>
    <p:extLst>
      <p:ext uri="{BB962C8B-B14F-4D97-AF65-F5344CB8AC3E}">
        <p14:creationId xmlns:p14="http://schemas.microsoft.com/office/powerpoint/2010/main" val="1481946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
  <a:themeElements>
    <a:clrScheme name="Brugerdefineret 4">
      <a:dk1>
        <a:sysClr val="windowText" lastClr="000000"/>
      </a:dk1>
      <a:lt1>
        <a:sysClr val="window" lastClr="FFFFFF"/>
      </a:lt1>
      <a:dk2>
        <a:srgbClr val="505046"/>
      </a:dk2>
      <a:lt2>
        <a:srgbClr val="EEECE1"/>
      </a:lt2>
      <a:accent1>
        <a:srgbClr val="FFB57D"/>
      </a:accent1>
      <a:accent2>
        <a:srgbClr val="FF8427"/>
      </a:accent2>
      <a:accent3>
        <a:srgbClr val="B64926"/>
      </a:accent3>
      <a:accent4>
        <a:srgbClr val="FF8427"/>
      </a:accent4>
      <a:accent5>
        <a:srgbClr val="CC9900"/>
      </a:accent5>
      <a:accent6>
        <a:srgbClr val="B22600"/>
      </a:accent6>
      <a:hlink>
        <a:srgbClr val="CC9900"/>
      </a:hlink>
      <a:folHlink>
        <a:srgbClr val="666699"/>
      </a:folHlink>
    </a:clrScheme>
    <a:fontScheme name="Retr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3226</TotalTime>
  <Words>3131</Words>
  <Application>Microsoft Office PowerPoint</Application>
  <PresentationFormat>Skærmshow (4:3)</PresentationFormat>
  <Paragraphs>415</Paragraphs>
  <Slides>61</Slides>
  <Notes>10</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61</vt:i4>
      </vt:variant>
    </vt:vector>
  </HeadingPairs>
  <TitlesOfParts>
    <vt:vector size="69" baseType="lpstr">
      <vt:lpstr>ＭＳ Ｐゴシック</vt:lpstr>
      <vt:lpstr>Arial</vt:lpstr>
      <vt:lpstr>Calibri</vt:lpstr>
      <vt:lpstr>Calibri Light</vt:lpstr>
      <vt:lpstr>Open Sans</vt:lpstr>
      <vt:lpstr>Open Sans Semibold</vt:lpstr>
      <vt:lpstr>Verdana</vt:lpstr>
      <vt:lpstr>Retro</vt:lpstr>
      <vt:lpstr>Forpremiere på det nye AB-system</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Peter Dianati</dc:creator>
  <cp:lastModifiedBy>Peter Dianati</cp:lastModifiedBy>
  <cp:revision>153</cp:revision>
  <cp:lastPrinted>2018-03-27T12:10:01Z</cp:lastPrinted>
  <dcterms:created xsi:type="dcterms:W3CDTF">2013-09-30T12:34:57Z</dcterms:created>
  <dcterms:modified xsi:type="dcterms:W3CDTF">2018-04-03T08:48:33Z</dcterms:modified>
</cp:coreProperties>
</file>